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0" r:id="rId23"/>
    <p:sldId id="29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8386C-A763-4B8A-8834-D00A4F75FF08}" v="75" dt="2024-09-10T09:08:17.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95" autoAdjust="0"/>
  </p:normalViewPr>
  <p:slideViewPr>
    <p:cSldViewPr snapToGrid="0">
      <p:cViewPr varScale="1">
        <p:scale>
          <a:sx n="92" d="100"/>
          <a:sy n="92" d="100"/>
        </p:scale>
        <p:origin x="772" y="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E95C88-CE61-201D-50E1-BBE8A9929E65}"/>
              </a:ext>
            </a:extLst>
          </p:cNvPr>
          <p:cNvSpPr txBox="1"/>
          <p:nvPr/>
        </p:nvSpPr>
        <p:spPr>
          <a:xfrm>
            <a:off x="3238790" y="2060890"/>
            <a:ext cx="7573465" cy="1318694"/>
          </a:xfrm>
          <a:prstGeom prst="rect">
            <a:avLst/>
          </a:prstGeom>
          <a:noFill/>
        </p:spPr>
        <p:txBody>
          <a:bodyPr wrap="square" rtlCol="0">
            <a:spAutoFit/>
          </a:bodyPr>
          <a:lstStyle/>
          <a:p>
            <a:pPr algn="ctr">
              <a:lnSpc>
                <a:spcPct val="115000"/>
              </a:lnSpc>
              <a:spcAft>
                <a:spcPts val="1000"/>
              </a:spcAft>
            </a:pPr>
            <a:r>
              <a:rPr lang="en-US" sz="3600" b="1"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GIT VERSION CONTROL SYSTEM BY USING AMAZON WEB SERVICES</a:t>
            </a:r>
          </a:p>
        </p:txBody>
      </p:sp>
      <p:sp>
        <p:nvSpPr>
          <p:cNvPr id="5" name="TextBox 4">
            <a:extLst>
              <a:ext uri="{FF2B5EF4-FFF2-40B4-BE49-F238E27FC236}">
                <a16:creationId xmlns:a16="http://schemas.microsoft.com/office/drawing/2014/main" id="{088CE2ED-913B-AA62-3EEE-E5F8BE35733B}"/>
              </a:ext>
            </a:extLst>
          </p:cNvPr>
          <p:cNvSpPr txBox="1"/>
          <p:nvPr/>
        </p:nvSpPr>
        <p:spPr>
          <a:xfrm>
            <a:off x="7686261" y="4585960"/>
            <a:ext cx="4312621" cy="461665"/>
          </a:xfrm>
          <a:prstGeom prst="rect">
            <a:avLst/>
          </a:prstGeom>
          <a:noFill/>
        </p:spPr>
        <p:txBody>
          <a:bodyPr wrap="square" rtlCol="0">
            <a:spAutoFit/>
          </a:bodyPr>
          <a:lstStyle/>
          <a:p>
            <a:r>
              <a:rPr lang="en-US" sz="2400" b="1" dirty="0">
                <a:solidFill>
                  <a:srgbClr val="0070C0"/>
                </a:solidFill>
                <a:latin typeface="Algerian" panose="04020705040A02060702" pitchFamily="82" charset="0"/>
              </a:rPr>
              <a:t>-- VEERA REDDY INAKOLLU</a:t>
            </a:r>
          </a:p>
        </p:txBody>
      </p:sp>
    </p:spTree>
    <p:extLst>
      <p:ext uri="{BB962C8B-B14F-4D97-AF65-F5344CB8AC3E}">
        <p14:creationId xmlns:p14="http://schemas.microsoft.com/office/powerpoint/2010/main" val="3606472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81927-43EA-1AC4-5017-E3AE68F82EFB}"/>
              </a:ext>
            </a:extLst>
          </p:cNvPr>
          <p:cNvSpPr txBox="1"/>
          <p:nvPr/>
        </p:nvSpPr>
        <p:spPr>
          <a:xfrm>
            <a:off x="1435450" y="1650223"/>
            <a:ext cx="4279550" cy="3124201"/>
          </a:xfrm>
          <a:prstGeom prst="rect">
            <a:avLst/>
          </a:prstGeom>
        </p:spPr>
        <p:txBody>
          <a:bodyPr vert="horz" lIns="91440" tIns="45720" rIns="91440" bIns="45720" rtlCol="0" anchor="t">
            <a:normAutofit fontScale="85000" lnSpcReduction="10000"/>
          </a:bodyPr>
          <a:lstStyle/>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After generating token again clone the repository.</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Again, ask username and password. In password give token address</a:t>
            </a:r>
          </a:p>
        </p:txBody>
      </p:sp>
      <p:pic>
        <p:nvPicPr>
          <p:cNvPr id="5" name="Picture 4" descr="A screen shot of a computer&#10;&#10;Description automatically generated">
            <a:extLst>
              <a:ext uri="{FF2B5EF4-FFF2-40B4-BE49-F238E27FC236}">
                <a16:creationId xmlns:a16="http://schemas.microsoft.com/office/drawing/2014/main" id="{6F0CFDE3-7C7B-8F0A-8B0E-A7A9DFD78494}"/>
              </a:ext>
            </a:extLst>
          </p:cNvPr>
          <p:cNvPicPr>
            <a:picLocks noChangeAspect="1"/>
          </p:cNvPicPr>
          <p:nvPr/>
        </p:nvPicPr>
        <p:blipFill>
          <a:blip r:embed="rId3"/>
          <a:stretch>
            <a:fillRect/>
          </a:stretch>
        </p:blipFill>
        <p:spPr>
          <a:xfrm>
            <a:off x="5951010" y="1457045"/>
            <a:ext cx="6240990"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821917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DB9163-6986-96F5-312E-174222EBDF85}"/>
              </a:ext>
            </a:extLst>
          </p:cNvPr>
          <p:cNvSpPr txBox="1"/>
          <p:nvPr/>
        </p:nvSpPr>
        <p:spPr>
          <a:xfrm>
            <a:off x="1280571" y="379987"/>
            <a:ext cx="5328496" cy="5438922"/>
          </a:xfrm>
          <a:prstGeom prst="rect">
            <a:avLst/>
          </a:prstGeom>
        </p:spPr>
        <p:txBody>
          <a:bodyPr vert="horz" lIns="91440" tIns="45720" rIns="91440" bIns="45720" rtlCol="0" anchor="t">
            <a:normAutofit fontScale="92500" lnSpcReduction="10000"/>
          </a:bodyPr>
          <a:lstStyle/>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Make changes to local repository.</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Go to cloned repository.</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Create some sample files using touch command</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Save changes</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Stage the newly created files for the commit using </a:t>
            </a:r>
            <a:r>
              <a:rPr lang="en-US" sz="2400" b="1" dirty="0">
                <a:latin typeface="Times New Roman" panose="02020603050405020304" pitchFamily="18" charset="0"/>
                <a:cs typeface="Times New Roman" panose="02020603050405020304" pitchFamily="18" charset="0"/>
              </a:rPr>
              <a:t>git add</a:t>
            </a:r>
            <a:r>
              <a:rPr lang="en-US" sz="2400" dirty="0">
                <a:latin typeface="Times New Roman" panose="02020603050405020304" pitchFamily="18" charset="0"/>
                <a:cs typeface="Times New Roman" panose="02020603050405020304" pitchFamily="18" charset="0"/>
              </a:rPr>
              <a:t> command.</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Commit the changes with a message using </a:t>
            </a:r>
            <a:r>
              <a:rPr lang="en-US" sz="2400" b="1" dirty="0">
                <a:latin typeface="Times New Roman" panose="02020603050405020304" pitchFamily="18" charset="0"/>
                <a:cs typeface="Times New Roman" panose="02020603050405020304" pitchFamily="18" charset="0"/>
              </a:rPr>
              <a:t>git commit</a:t>
            </a:r>
            <a:r>
              <a:rPr lang="en-US" sz="2400" dirty="0">
                <a:latin typeface="Times New Roman" panose="02020603050405020304" pitchFamily="18" charset="0"/>
                <a:cs typeface="Times New Roman" panose="02020603050405020304" pitchFamily="18" charset="0"/>
              </a:rPr>
              <a:t> command.</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lnSpc>
                <a:spcPct val="160000"/>
              </a:lnSpc>
              <a:spcBef>
                <a:spcPct val="20000"/>
              </a:spcBef>
              <a:spcAft>
                <a:spcPts val="600"/>
              </a:spcAft>
              <a:buClr>
                <a:schemeClr val="accent1">
                  <a:lumMod val="75000"/>
                </a:schemeClr>
              </a:buClr>
              <a:buSzPct val="1450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BCBFCAB7-9BB2-F1E0-2EFC-3EBB48F4615D}"/>
              </a:ext>
            </a:extLst>
          </p:cNvPr>
          <p:cNvPicPr>
            <a:picLocks noChangeAspect="1"/>
          </p:cNvPicPr>
          <p:nvPr/>
        </p:nvPicPr>
        <p:blipFill>
          <a:blip r:embed="rId3"/>
          <a:stretch>
            <a:fillRect/>
          </a:stretch>
        </p:blipFill>
        <p:spPr>
          <a:xfrm>
            <a:off x="6781799" y="884674"/>
            <a:ext cx="5328497"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141752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5970-F0BB-761E-B75B-C80B234FC8B4}"/>
              </a:ext>
            </a:extLst>
          </p:cNvPr>
          <p:cNvSpPr txBox="1"/>
          <p:nvPr/>
        </p:nvSpPr>
        <p:spPr>
          <a:xfrm>
            <a:off x="1758998" y="251285"/>
            <a:ext cx="7922474" cy="2669129"/>
          </a:xfrm>
          <a:prstGeom prst="rect">
            <a:avLst/>
          </a:prstGeom>
          <a:noFill/>
        </p:spPr>
        <p:txBody>
          <a:bodyPr wrap="square" rtlCol="0">
            <a:spAutoFit/>
          </a:bodyPr>
          <a:lstStyle/>
          <a:p>
            <a:pPr marL="342900" lvl="0" indent="-34290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Push Changes to the Remote Repository</a:t>
            </a:r>
          </a:p>
          <a:p>
            <a:pPr marL="342900" lvl="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Run the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 push</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command to push the committed changes to the remote repository.</a:t>
            </a:r>
          </a:p>
          <a:p>
            <a:pPr marL="342900" lvl="0" indent="-34290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 the Changes on GitHub.</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Go to GitHub repository in the browser and refresh the page. Now see the new files (file1 and file2) that were pushed from local machine.</a:t>
            </a:r>
            <a:endParaRPr lang="en-US" dirty="0"/>
          </a:p>
        </p:txBody>
      </p:sp>
      <p:pic>
        <p:nvPicPr>
          <p:cNvPr id="5" name="Picture 4" descr="A screenshot of a computer&#10;&#10;Description automatically generated">
            <a:extLst>
              <a:ext uri="{FF2B5EF4-FFF2-40B4-BE49-F238E27FC236}">
                <a16:creationId xmlns:a16="http://schemas.microsoft.com/office/drawing/2014/main" id="{B4720781-5373-D11D-1C96-C2F6C3FB5649}"/>
              </a:ext>
            </a:extLst>
          </p:cNvPr>
          <p:cNvPicPr>
            <a:picLocks noChangeAspect="1"/>
          </p:cNvPicPr>
          <p:nvPr/>
        </p:nvPicPr>
        <p:blipFill>
          <a:blip r:embed="rId2"/>
          <a:stretch>
            <a:fillRect/>
          </a:stretch>
        </p:blipFill>
        <p:spPr>
          <a:xfrm>
            <a:off x="2855912" y="3142183"/>
            <a:ext cx="6480175" cy="3644900"/>
          </a:xfrm>
          <a:prstGeom prst="rect">
            <a:avLst/>
          </a:prstGeom>
        </p:spPr>
      </p:pic>
    </p:spTree>
    <p:extLst>
      <p:ext uri="{BB962C8B-B14F-4D97-AF65-F5344CB8AC3E}">
        <p14:creationId xmlns:p14="http://schemas.microsoft.com/office/powerpoint/2010/main" val="20441348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D94015-82F1-12F9-1AB5-F0A6AE25E7C5}"/>
              </a:ext>
            </a:extLst>
          </p:cNvPr>
          <p:cNvSpPr txBox="1"/>
          <p:nvPr/>
        </p:nvSpPr>
        <p:spPr>
          <a:xfrm>
            <a:off x="1484311" y="84287"/>
            <a:ext cx="9432648" cy="580731"/>
          </a:xfrm>
          <a:prstGeom prst="rect">
            <a:avLst/>
          </a:prstGeom>
        </p:spPr>
        <p:txBody>
          <a:bodyPr vert="horz" lIns="91440" tIns="45720" rIns="91440" bIns="45720" rtlCol="0" anchor="ctr">
            <a:normAutofit fontScale="85000" lnSpcReduction="10000"/>
          </a:bodyPr>
          <a:lstStyle/>
          <a:p>
            <a:pPr>
              <a:lnSpc>
                <a:spcPct val="90000"/>
              </a:lnSpc>
              <a:spcBef>
                <a:spcPct val="0"/>
              </a:spcBef>
              <a:spcAft>
                <a:spcPts val="600"/>
              </a:spcAft>
            </a:pPr>
            <a:r>
              <a:rPr lang="en-US" sz="2800" b="1" dirty="0">
                <a:ln w="3175" cmpd="sng">
                  <a:noFill/>
                </a:ln>
                <a:solidFill>
                  <a:srgbClr val="7030A0"/>
                </a:solidFill>
                <a:latin typeface="Algerian" panose="04020705040A02060702" pitchFamily="82" charset="0"/>
                <a:ea typeface="+mj-ea"/>
                <a:cs typeface="+mj-cs"/>
              </a:rPr>
              <a:t>LAB – 5 – PUSHING A LOCALLY CREATED REPOSITORY TO GITHUB </a:t>
            </a:r>
          </a:p>
        </p:txBody>
      </p:sp>
      <p:sp>
        <p:nvSpPr>
          <p:cNvPr id="5" name="TextBox 4">
            <a:extLst>
              <a:ext uri="{FF2B5EF4-FFF2-40B4-BE49-F238E27FC236}">
                <a16:creationId xmlns:a16="http://schemas.microsoft.com/office/drawing/2014/main" id="{100DCFD1-51E3-7E75-6258-243A3BD98DAF}"/>
              </a:ext>
            </a:extLst>
          </p:cNvPr>
          <p:cNvSpPr txBox="1"/>
          <p:nvPr/>
        </p:nvSpPr>
        <p:spPr>
          <a:xfrm>
            <a:off x="1484311" y="1198418"/>
            <a:ext cx="5214730" cy="5182503"/>
          </a:xfrm>
          <a:prstGeom prst="rect">
            <a:avLst/>
          </a:prstGeom>
        </p:spPr>
        <p:txBody>
          <a:bodyPr vert="horz" lIns="91440" tIns="45720" rIns="91440" bIns="45720" rtlCol="0" anchor="t">
            <a:normAutofit fontScale="77500" lnSpcReduction="20000"/>
          </a:bodyPr>
          <a:lstStyle/>
          <a:p>
            <a:pPr marL="342900" indent="-34290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Create a Folder for Local Repo using command </a:t>
            </a:r>
            <a:r>
              <a:rPr lang="en-US" sz="2000" b="1" dirty="0" err="1">
                <a:latin typeface="Times New Roman" panose="02020603050405020304" pitchFamily="18" charset="0"/>
                <a:cs typeface="Times New Roman" panose="02020603050405020304" pitchFamily="18" charset="0"/>
              </a:rPr>
              <a:t>mkdir</a:t>
            </a:r>
            <a:r>
              <a:rPr lang="en-US" sz="2000" b="1" dirty="0">
                <a:latin typeface="Times New Roman" panose="02020603050405020304" pitchFamily="18" charset="0"/>
                <a:cs typeface="Times New Roman" panose="02020603050405020304" pitchFamily="18" charset="0"/>
              </a:rPr>
              <a:t>.</a:t>
            </a:r>
          </a:p>
          <a:p>
            <a:pPr marL="342900" indent="-34290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Initialize the git on local repo using </a:t>
            </a:r>
            <a:r>
              <a:rPr lang="en-US" sz="2000" b="1" dirty="0">
                <a:latin typeface="Times New Roman" panose="02020603050405020304" pitchFamily="18" charset="0"/>
                <a:cs typeface="Times New Roman" panose="02020603050405020304" pitchFamily="18" charset="0"/>
              </a:rPr>
              <a:t>git </a:t>
            </a:r>
            <a:r>
              <a:rPr lang="en-US" sz="2000" b="1"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 command</a:t>
            </a:r>
          </a:p>
          <a:p>
            <a:pPr marL="342900" lvl="0" indent="-34290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Create a New Repository on GitHub : </a:t>
            </a:r>
            <a:r>
              <a:rPr lang="en-US" sz="2000" b="1" dirty="0">
                <a:latin typeface="Times New Roman" panose="02020603050405020304" pitchFamily="18" charset="0"/>
                <a:cs typeface="Times New Roman" panose="02020603050405020304" pitchFamily="18" charset="0"/>
              </a:rPr>
              <a:t>Provide a name</a:t>
            </a:r>
            <a:r>
              <a:rPr lang="en-US" sz="2000" dirty="0">
                <a:latin typeface="Times New Roman" panose="02020603050405020304" pitchFamily="18" charset="0"/>
                <a:cs typeface="Times New Roman" panose="02020603050405020304" pitchFamily="18" charset="0"/>
              </a:rPr>
              <a:t> for the repository. Make sure the name is the same as local folder .</a:t>
            </a:r>
            <a:r>
              <a:rPr lang="en-US" sz="2000" b="1" dirty="0">
                <a:latin typeface="Times New Roman" panose="02020603050405020304" pitchFamily="18" charset="0"/>
                <a:cs typeface="Times New Roman" panose="02020603050405020304" pitchFamily="18" charset="0"/>
              </a:rPr>
              <a:t>Do not initialize</a:t>
            </a:r>
            <a:r>
              <a:rPr lang="en-US" sz="2000" dirty="0">
                <a:latin typeface="Times New Roman" panose="02020603050405020304" pitchFamily="18" charset="0"/>
                <a:cs typeface="Times New Roman" panose="02020603050405020304" pitchFamily="18" charset="0"/>
              </a:rPr>
              <a:t> the GitHub repository with a README, </a:t>
            </a:r>
            <a:r>
              <a:rPr lang="en-US" sz="2000" dirty="0" err="1">
                <a:latin typeface="Times New Roman" panose="02020603050405020304" pitchFamily="18" charset="0"/>
                <a:cs typeface="Times New Roman" panose="02020603050405020304" pitchFamily="18" charset="0"/>
              </a:rPr>
              <a:t>gitignore</a:t>
            </a:r>
            <a:r>
              <a:rPr lang="en-US" sz="2000" dirty="0">
                <a:latin typeface="Times New Roman" panose="02020603050405020304" pitchFamily="18" charset="0"/>
                <a:cs typeface="Times New Roman" panose="02020603050405020304" pitchFamily="18" charset="0"/>
              </a:rPr>
              <a:t>, or </a:t>
            </a:r>
            <a:r>
              <a:rPr lang="en-US" sz="2000" dirty="0" err="1">
                <a:latin typeface="Times New Roman" panose="02020603050405020304" pitchFamily="18" charset="0"/>
                <a:cs typeface="Times New Roman" panose="02020603050405020304" pitchFamily="18" charset="0"/>
              </a:rPr>
              <a:t>license.After</a:t>
            </a:r>
            <a:r>
              <a:rPr lang="en-US" sz="2000" dirty="0">
                <a:latin typeface="Times New Roman" panose="02020603050405020304" pitchFamily="18" charset="0"/>
                <a:cs typeface="Times New Roman" panose="02020603050405020304" pitchFamily="18" charset="0"/>
              </a:rPr>
              <a:t> creating the repository, you will be redirected to a page showing the repository URL (HTTPS or SSH). Copy the </a:t>
            </a:r>
            <a:r>
              <a:rPr lang="en-US" sz="2000" b="1" dirty="0">
                <a:latin typeface="Times New Roman" panose="02020603050405020304" pitchFamily="18" charset="0"/>
                <a:cs typeface="Times New Roman" panose="02020603050405020304" pitchFamily="18" charset="0"/>
              </a:rPr>
              <a:t>HTTPS</a:t>
            </a:r>
            <a:r>
              <a:rPr lang="en-US" sz="2000" dirty="0">
                <a:latin typeface="Times New Roman" panose="02020603050405020304" pitchFamily="18" charset="0"/>
                <a:cs typeface="Times New Roman" panose="02020603050405020304" pitchFamily="18" charset="0"/>
              </a:rPr>
              <a:t> URL.</a:t>
            </a:r>
          </a:p>
          <a:p>
            <a:pPr marL="342900" indent="-34290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Connect the Local Repo to the Remote GitHub Repo</a:t>
            </a:r>
          </a:p>
          <a:p>
            <a:pPr marL="342900" indent="-34290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Whenever I am pushing local repo to GitHub it shows as an error like below</a:t>
            </a:r>
          </a:p>
        </p:txBody>
      </p:sp>
      <p:pic>
        <p:nvPicPr>
          <p:cNvPr id="6" name="Picture 5" descr="A screenshot of a computer&#10;&#10;Description automatically generated">
            <a:extLst>
              <a:ext uri="{FF2B5EF4-FFF2-40B4-BE49-F238E27FC236}">
                <a16:creationId xmlns:a16="http://schemas.microsoft.com/office/drawing/2014/main" id="{14541360-9D6A-CE88-C94E-260899D4925C}"/>
              </a:ext>
            </a:extLst>
          </p:cNvPr>
          <p:cNvPicPr>
            <a:picLocks noChangeAspect="1"/>
          </p:cNvPicPr>
          <p:nvPr/>
        </p:nvPicPr>
        <p:blipFill>
          <a:blip r:embed="rId3"/>
          <a:stretch>
            <a:fillRect/>
          </a:stretch>
        </p:blipFill>
        <p:spPr>
          <a:xfrm>
            <a:off x="6977270" y="1401205"/>
            <a:ext cx="5214730"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descr="Confused man">
            <a:extLst>
              <a:ext uri="{FF2B5EF4-FFF2-40B4-BE49-F238E27FC236}">
                <a16:creationId xmlns:a16="http://schemas.microsoft.com/office/drawing/2014/main" id="{3691A64F-CF5A-4EE0-6FDB-29FABC59F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114" y="5056883"/>
            <a:ext cx="2446544" cy="16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353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heel(1)">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1"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2"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3"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4"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5"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3" name="TextBox 2">
            <a:extLst>
              <a:ext uri="{FF2B5EF4-FFF2-40B4-BE49-F238E27FC236}">
                <a16:creationId xmlns:a16="http://schemas.microsoft.com/office/drawing/2014/main" id="{8F5114F5-C69E-89BE-EE28-013B68C5AC53}"/>
              </a:ext>
            </a:extLst>
          </p:cNvPr>
          <p:cNvSpPr txBox="1"/>
          <p:nvPr/>
        </p:nvSpPr>
        <p:spPr>
          <a:xfrm>
            <a:off x="1379537" y="1159286"/>
            <a:ext cx="4064982" cy="3124201"/>
          </a:xfrm>
          <a:prstGeom prst="rect">
            <a:avLst/>
          </a:prstGeom>
        </p:spPr>
        <p:txBody>
          <a:bodyPr vert="horz" lIns="91440" tIns="45720" rIns="91440" bIns="45720" rtlCol="0" anchor="t">
            <a:normAutofit/>
          </a:bodyPr>
          <a:lstStyle/>
          <a:p>
            <a:pPr marL="342900" indent="-342900">
              <a:spcBef>
                <a:spcPct val="20000"/>
              </a:spcBef>
              <a:spcAft>
                <a:spcPts val="600"/>
              </a:spcAft>
              <a:buClr>
                <a:schemeClr val="accent1">
                  <a:lumMod val="75000"/>
                </a:schemeClr>
              </a:buClr>
              <a:buSzPct val="145000"/>
              <a:buFont typeface="Wingdings" panose="05000000000000000000" pitchFamily="2" charset="2"/>
              <a:buChar char="q"/>
            </a:pPr>
            <a:r>
              <a:rPr lang="en-US" sz="2400" dirty="0"/>
              <a:t>To overcome the above error, I have check the branch name.</a:t>
            </a:r>
          </a:p>
          <a:p>
            <a:pPr marL="342900" indent="-342900">
              <a:spcBef>
                <a:spcPct val="20000"/>
              </a:spcBef>
              <a:spcAft>
                <a:spcPts val="600"/>
              </a:spcAft>
              <a:buClr>
                <a:schemeClr val="accent1">
                  <a:lumMod val="75000"/>
                </a:schemeClr>
              </a:buClr>
              <a:buSzPct val="145000"/>
              <a:buFont typeface="Wingdings" panose="05000000000000000000" pitchFamily="2" charset="2"/>
              <a:buChar char="q"/>
            </a:pPr>
            <a:r>
              <a:rPr lang="en-US" sz="2400" dirty="0"/>
              <a:t>I have created different branch name.</a:t>
            </a:r>
          </a:p>
          <a:p>
            <a:pPr marL="342900" indent="-342900">
              <a:spcBef>
                <a:spcPct val="20000"/>
              </a:spcBef>
              <a:spcAft>
                <a:spcPts val="600"/>
              </a:spcAft>
              <a:buClr>
                <a:schemeClr val="accent1">
                  <a:lumMod val="75000"/>
                </a:schemeClr>
              </a:buClr>
              <a:buSzPct val="145000"/>
              <a:buFont typeface="Wingdings" panose="05000000000000000000" pitchFamily="2" charset="2"/>
              <a:buChar char="q"/>
            </a:pPr>
            <a:r>
              <a:rPr lang="en-US" sz="2400" dirty="0"/>
              <a:t>Again, I am pushing it works.</a:t>
            </a:r>
          </a:p>
        </p:txBody>
      </p:sp>
      <p:pic>
        <p:nvPicPr>
          <p:cNvPr id="4" name="Picture 3" descr="A computer screen shot of a black screen&#10;&#10;Description automatically generated">
            <a:extLst>
              <a:ext uri="{FF2B5EF4-FFF2-40B4-BE49-F238E27FC236}">
                <a16:creationId xmlns:a16="http://schemas.microsoft.com/office/drawing/2014/main" id="{FEE37EEB-5A2B-C675-C9C5-DCF8133AF59A}"/>
              </a:ext>
            </a:extLst>
          </p:cNvPr>
          <p:cNvPicPr>
            <a:picLocks noChangeAspect="1"/>
          </p:cNvPicPr>
          <p:nvPr/>
        </p:nvPicPr>
        <p:blipFill>
          <a:blip r:embed="rId3"/>
          <a:stretch>
            <a:fillRect/>
          </a:stretch>
        </p:blipFill>
        <p:spPr>
          <a:xfrm>
            <a:off x="5869306" y="1159286"/>
            <a:ext cx="6240990"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70713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2"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3"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4"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5"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6"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C2DFB21A-702D-5AE3-27F6-5D886374D324}"/>
              </a:ext>
            </a:extLst>
          </p:cNvPr>
          <p:cNvSpPr txBox="1"/>
          <p:nvPr/>
        </p:nvSpPr>
        <p:spPr>
          <a:xfrm>
            <a:off x="1131743" y="176904"/>
            <a:ext cx="10909445" cy="75148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dirty="0">
                <a:ln w="3175" cmpd="sng">
                  <a:noFill/>
                </a:ln>
                <a:solidFill>
                  <a:srgbClr val="7030A0"/>
                </a:solidFill>
                <a:latin typeface="Algerian" panose="04020705040A02060702" pitchFamily="82" charset="0"/>
                <a:ea typeface="+mj-ea"/>
                <a:cs typeface="+mj-cs"/>
              </a:rPr>
              <a:t>LAB – 6 CREATING NEW BRANCH FROM MAIN BRANCH</a:t>
            </a:r>
            <a:endParaRPr lang="en-US" sz="3200" dirty="0">
              <a:ln w="3175" cmpd="sng">
                <a:noFill/>
              </a:ln>
              <a:solidFill>
                <a:srgbClr val="7030A0"/>
              </a:solidFill>
              <a:latin typeface="Algerian" panose="04020705040A02060702" pitchFamily="82" charset="0"/>
              <a:ea typeface="+mj-ea"/>
              <a:cs typeface="+mj-cs"/>
            </a:endParaRPr>
          </a:p>
        </p:txBody>
      </p:sp>
      <p:sp>
        <p:nvSpPr>
          <p:cNvPr id="3" name="TextBox 2">
            <a:extLst>
              <a:ext uri="{FF2B5EF4-FFF2-40B4-BE49-F238E27FC236}">
                <a16:creationId xmlns:a16="http://schemas.microsoft.com/office/drawing/2014/main" id="{D17F7FD0-5654-AF69-9AC3-FECAEBB89F7B}"/>
              </a:ext>
            </a:extLst>
          </p:cNvPr>
          <p:cNvSpPr txBox="1"/>
          <p:nvPr/>
        </p:nvSpPr>
        <p:spPr>
          <a:xfrm>
            <a:off x="1362076" y="1348294"/>
            <a:ext cx="6529007" cy="4283578"/>
          </a:xfrm>
          <a:prstGeom prst="rect">
            <a:avLst/>
          </a:prstGeom>
        </p:spPr>
        <p:txBody>
          <a:bodyPr vert="horz" lIns="91440" tIns="45720" rIns="91440" bIns="45720" rtlCol="0" anchor="ctr">
            <a:normAutofit fontScale="92500" lnSpcReduction="10000"/>
          </a:bodyPr>
          <a:lstStyle/>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Go to Repo at the place of main and click </a:t>
            </a:r>
            <a:r>
              <a:rPr lang="en-US" sz="2800" b="1" dirty="0">
                <a:latin typeface="Times New Roman" panose="02020603050405020304" pitchFamily="18" charset="0"/>
                <a:cs typeface="Times New Roman" panose="02020603050405020304" pitchFamily="18" charset="0"/>
              </a:rPr>
              <a:t>view all branches</a:t>
            </a:r>
            <a:r>
              <a:rPr lang="en-US" sz="2800" dirty="0">
                <a:latin typeface="Times New Roman" panose="02020603050405020304" pitchFamily="18" charset="0"/>
                <a:cs typeface="Times New Roman" panose="02020603050405020304" pitchFamily="18" charset="0"/>
              </a:rPr>
              <a:t>.</a:t>
            </a: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click on </a:t>
            </a:r>
            <a:r>
              <a:rPr lang="en-US" sz="2800" b="1" dirty="0">
                <a:latin typeface="Times New Roman" panose="02020603050405020304" pitchFamily="18" charset="0"/>
                <a:cs typeface="Times New Roman" panose="02020603050405020304" pitchFamily="18" charset="0"/>
              </a:rPr>
              <a:t>New Branch</a:t>
            </a:r>
            <a:endParaRPr lang="en-US" sz="2800" dirty="0">
              <a:latin typeface="Times New Roman" panose="02020603050405020304" pitchFamily="18" charset="0"/>
              <a:cs typeface="Times New Roman" panose="02020603050405020304" pitchFamily="18" charset="0"/>
            </a:endParaRP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make some changes on newly created branch </a:t>
            </a: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 have created some text files in new branch</a:t>
            </a: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changes are occurring only in </a:t>
            </a:r>
            <a:r>
              <a:rPr lang="en-US" sz="2800" b="1" dirty="0">
                <a:latin typeface="Times New Roman" panose="02020603050405020304" pitchFamily="18" charset="0"/>
                <a:cs typeface="Times New Roman" panose="02020603050405020304" pitchFamily="18" charset="0"/>
              </a:rPr>
              <a:t>new branch</a:t>
            </a:r>
            <a:r>
              <a:rPr lang="en-US" sz="2800" dirty="0">
                <a:latin typeface="Times New Roman" panose="02020603050405020304" pitchFamily="18" charset="0"/>
                <a:cs typeface="Times New Roman" panose="02020603050405020304" pitchFamily="18" charset="0"/>
              </a:rPr>
              <a:t> not in </a:t>
            </a:r>
            <a:r>
              <a:rPr lang="en-US" sz="2800" b="1" dirty="0">
                <a:latin typeface="Times New Roman" panose="02020603050405020304" pitchFamily="18" charset="0"/>
                <a:cs typeface="Times New Roman" panose="02020603050405020304" pitchFamily="18" charset="0"/>
              </a:rPr>
              <a:t>main branch</a:t>
            </a:r>
            <a:endParaRPr lang="en-US" sz="2800" dirty="0">
              <a:latin typeface="Times New Roman" panose="02020603050405020304" pitchFamily="18" charset="0"/>
              <a:cs typeface="Times New Roman" panose="02020603050405020304" pitchFamily="18" charset="0"/>
            </a:endParaRP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changes are shown in the figure below.</a:t>
            </a:r>
          </a:p>
        </p:txBody>
      </p:sp>
      <p:pic>
        <p:nvPicPr>
          <p:cNvPr id="4" name="Picture 3" descr="A screenshot of a computer&#10;&#10;Description automatically generated">
            <a:extLst>
              <a:ext uri="{FF2B5EF4-FFF2-40B4-BE49-F238E27FC236}">
                <a16:creationId xmlns:a16="http://schemas.microsoft.com/office/drawing/2014/main" id="{70469AEC-D6BA-EC2E-85BB-2ECE3DE2E864}"/>
              </a:ext>
            </a:extLst>
          </p:cNvPr>
          <p:cNvPicPr>
            <a:picLocks noChangeAspect="1"/>
          </p:cNvPicPr>
          <p:nvPr/>
        </p:nvPicPr>
        <p:blipFill>
          <a:blip r:embed="rId3"/>
          <a:stretch>
            <a:fillRect/>
          </a:stretch>
        </p:blipFill>
        <p:spPr>
          <a:xfrm>
            <a:off x="8023497" y="1268164"/>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2B83D6F3-D05E-20D5-6C84-8B743943B710}"/>
              </a:ext>
            </a:extLst>
          </p:cNvPr>
          <p:cNvPicPr>
            <a:picLocks noChangeAspect="1"/>
          </p:cNvPicPr>
          <p:nvPr/>
        </p:nvPicPr>
        <p:blipFill>
          <a:blip r:embed="rId4"/>
          <a:stretch>
            <a:fillRect/>
          </a:stretch>
        </p:blipFill>
        <p:spPr>
          <a:xfrm>
            <a:off x="8091109" y="3761704"/>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78326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2"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3"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4"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5"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6"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A55330E6-7720-B3BE-1198-B3354A18BF83}"/>
              </a:ext>
            </a:extLst>
          </p:cNvPr>
          <p:cNvSpPr txBox="1"/>
          <p:nvPr/>
        </p:nvSpPr>
        <p:spPr>
          <a:xfrm>
            <a:off x="1484311" y="220992"/>
            <a:ext cx="10181216" cy="7734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b="1" dirty="0">
                <a:ln w="3175" cmpd="sng">
                  <a:noFill/>
                </a:ln>
                <a:solidFill>
                  <a:srgbClr val="7030A0"/>
                </a:solidFill>
                <a:latin typeface="Algerian" panose="04020705040A02060702" pitchFamily="82" charset="0"/>
                <a:ea typeface="+mj-ea"/>
                <a:cs typeface="+mj-cs"/>
              </a:rPr>
              <a:t>LAB-7—PULL ALL BRANCHES IN YOUR LOCAL MACHINE</a:t>
            </a:r>
            <a:endParaRPr lang="en-US" sz="2800" dirty="0">
              <a:ln w="3175" cmpd="sng">
                <a:noFill/>
              </a:ln>
              <a:solidFill>
                <a:srgbClr val="7030A0"/>
              </a:solidFill>
              <a:latin typeface="Algerian" panose="04020705040A02060702" pitchFamily="82" charset="0"/>
              <a:ea typeface="+mj-ea"/>
              <a:cs typeface="+mj-cs"/>
            </a:endParaRPr>
          </a:p>
        </p:txBody>
      </p:sp>
      <p:sp>
        <p:nvSpPr>
          <p:cNvPr id="3" name="TextBox 2">
            <a:extLst>
              <a:ext uri="{FF2B5EF4-FFF2-40B4-BE49-F238E27FC236}">
                <a16:creationId xmlns:a16="http://schemas.microsoft.com/office/drawing/2014/main" id="{1090A310-3AE3-3D85-5942-5CA918D9DF3D}"/>
              </a:ext>
            </a:extLst>
          </p:cNvPr>
          <p:cNvSpPr txBox="1"/>
          <p:nvPr/>
        </p:nvSpPr>
        <p:spPr>
          <a:xfrm>
            <a:off x="1430122" y="1302069"/>
            <a:ext cx="6257842" cy="4343658"/>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List out all branches.</a:t>
            </a:r>
          </a:p>
          <a:p>
            <a:pPr marL="285750" indent="-285750">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Go to local machine with git repository and run command </a:t>
            </a:r>
            <a:r>
              <a:rPr lang="en-US" sz="2400" b="1" dirty="0">
                <a:latin typeface="Times New Roman" panose="02020603050405020304" pitchFamily="18" charset="0"/>
                <a:cs typeface="Times New Roman" panose="02020603050405020304" pitchFamily="18" charset="0"/>
              </a:rPr>
              <a:t>git branch –a</a:t>
            </a:r>
          </a:p>
          <a:p>
            <a:pPr marL="342900" lvl="0" indent="-342900">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Checkout to the Feature Branch.</a:t>
            </a:r>
          </a:p>
          <a:p>
            <a:pPr marL="342900" lvl="0" indent="-342900">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switch to the feature branch you want to work on by running using command </a:t>
            </a:r>
          </a:p>
          <a:p>
            <a:pPr marL="457200">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git checkout &lt;branch name&gt;</a:t>
            </a:r>
            <a:endParaRPr lang="en-US" sz="2400" dirty="0">
              <a:latin typeface="Times New Roman" panose="02020603050405020304" pitchFamily="18" charset="0"/>
              <a:cs typeface="Times New Roman" panose="02020603050405020304" pitchFamily="18" charset="0"/>
            </a:endParaRPr>
          </a:p>
          <a:p>
            <a:pPr marL="285750" indent="-285750">
              <a:spcBef>
                <a:spcPct val="20000"/>
              </a:spcBef>
              <a:spcAft>
                <a:spcPts val="600"/>
              </a:spcAft>
              <a:buClr>
                <a:schemeClr val="accent1">
                  <a:lumMod val="75000"/>
                </a:schemeClr>
              </a:buClr>
              <a:buSzPct val="1450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B0E704A-716C-C25D-104F-EEA2E3B2E124}"/>
              </a:ext>
            </a:extLst>
          </p:cNvPr>
          <p:cNvPicPr>
            <a:picLocks noChangeAspect="1"/>
          </p:cNvPicPr>
          <p:nvPr/>
        </p:nvPicPr>
        <p:blipFill>
          <a:blip r:embed="rId3"/>
          <a:stretch>
            <a:fillRect/>
          </a:stretch>
        </p:blipFill>
        <p:spPr>
          <a:xfrm>
            <a:off x="7887990" y="1562099"/>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descr="A computer screen shot of a black screen&#10;&#10;Description automatically generated">
            <a:extLst>
              <a:ext uri="{FF2B5EF4-FFF2-40B4-BE49-F238E27FC236}">
                <a16:creationId xmlns:a16="http://schemas.microsoft.com/office/drawing/2014/main" id="{8CDE6FD2-D398-CD4D-0320-54C3D973CCFA}"/>
              </a:ext>
            </a:extLst>
          </p:cNvPr>
          <p:cNvPicPr>
            <a:picLocks noChangeAspect="1"/>
          </p:cNvPicPr>
          <p:nvPr/>
        </p:nvPicPr>
        <p:blipFill>
          <a:blip r:embed="rId4"/>
          <a:stretch>
            <a:fillRect/>
          </a:stretch>
        </p:blipFill>
        <p:spPr>
          <a:xfrm>
            <a:off x="7937168" y="4127790"/>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638582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4AC425-2277-E297-DDF9-EB4D85B7535B}"/>
              </a:ext>
            </a:extLst>
          </p:cNvPr>
          <p:cNvSpPr txBox="1"/>
          <p:nvPr/>
        </p:nvSpPr>
        <p:spPr>
          <a:xfrm>
            <a:off x="1676400" y="71900"/>
            <a:ext cx="9732818" cy="3618106"/>
          </a:xfrm>
          <a:prstGeom prst="rect">
            <a:avLst/>
          </a:prstGeom>
          <a:noFill/>
        </p:spPr>
        <p:txBody>
          <a:bodyPr wrap="square" rtlCol="0">
            <a:spAutoFit/>
          </a:bodyPr>
          <a:lstStyle/>
          <a:p>
            <a:pPr marL="285750" indent="-28575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 the status of the new branch using command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 status.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Add new files into the branch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Before adding we can create the file and then add it into the branch.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For creating the files using the command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touch &lt;files name&gt;.</a:t>
            </a:r>
          </a:p>
          <a:p>
            <a:pPr marL="34290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Now again check the status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Now move the files into the branch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For moving the files into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staging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area</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using the command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 add.</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Now commit the files using command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 commit -m &lt;message &gt; filename.</a:t>
            </a:r>
            <a:endParaRPr lang="en-US" dirty="0"/>
          </a:p>
        </p:txBody>
      </p:sp>
      <p:pic>
        <p:nvPicPr>
          <p:cNvPr id="3" name="Picture 2" descr="A screen shot of a computer&#10;&#10;Description automatically generated">
            <a:extLst>
              <a:ext uri="{FF2B5EF4-FFF2-40B4-BE49-F238E27FC236}">
                <a16:creationId xmlns:a16="http://schemas.microsoft.com/office/drawing/2014/main" id="{79F6659D-0F4C-C587-AE47-887BC62F1B62}"/>
              </a:ext>
            </a:extLst>
          </p:cNvPr>
          <p:cNvPicPr>
            <a:picLocks noChangeAspect="1"/>
          </p:cNvPicPr>
          <p:nvPr/>
        </p:nvPicPr>
        <p:blipFill>
          <a:blip r:embed="rId2"/>
          <a:stretch>
            <a:fillRect/>
          </a:stretch>
        </p:blipFill>
        <p:spPr>
          <a:xfrm>
            <a:off x="2932694" y="4001727"/>
            <a:ext cx="6480175" cy="2637790"/>
          </a:xfrm>
          <a:prstGeom prst="rect">
            <a:avLst/>
          </a:prstGeom>
        </p:spPr>
      </p:pic>
    </p:spTree>
    <p:extLst>
      <p:ext uri="{BB962C8B-B14F-4D97-AF65-F5344CB8AC3E}">
        <p14:creationId xmlns:p14="http://schemas.microsoft.com/office/powerpoint/2010/main" val="2110653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1"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2"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3"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4"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5"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80CF7AE7-CD90-84DD-887C-E741786D23AB}"/>
              </a:ext>
            </a:extLst>
          </p:cNvPr>
          <p:cNvSpPr txBox="1"/>
          <p:nvPr/>
        </p:nvSpPr>
        <p:spPr>
          <a:xfrm>
            <a:off x="1574800" y="1141703"/>
            <a:ext cx="6215050" cy="3749125"/>
          </a:xfrm>
          <a:prstGeom prst="rect">
            <a:avLst/>
          </a:prstGeom>
        </p:spPr>
        <p:txBody>
          <a:bodyPr vert="horz" lIns="91440" tIns="45720" rIns="91440" bIns="45720" rtlCol="0" anchor="ctr">
            <a:normAutofit/>
          </a:bodyPr>
          <a:lstStyle/>
          <a:p>
            <a:pPr marL="457200" indent="-4572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Push the changes into remote branch using </a:t>
            </a:r>
            <a:r>
              <a:rPr lang="en-US" sz="3200" b="1" dirty="0">
                <a:latin typeface="Times New Roman" panose="02020603050405020304" pitchFamily="18" charset="0"/>
                <a:cs typeface="Times New Roman" panose="02020603050405020304" pitchFamily="18" charset="0"/>
              </a:rPr>
              <a:t>git push</a:t>
            </a:r>
            <a:r>
              <a:rPr lang="en-US" sz="3200" dirty="0">
                <a:latin typeface="Times New Roman" panose="02020603050405020304" pitchFamily="18" charset="0"/>
                <a:cs typeface="Times New Roman" panose="02020603050405020304" pitchFamily="18" charset="0"/>
              </a:rPr>
              <a:t> command</a:t>
            </a:r>
          </a:p>
          <a:p>
            <a:pPr marL="457200" lvl="0" indent="-4572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Now check the files in remote branch in git hub</a:t>
            </a:r>
          </a:p>
          <a:p>
            <a:pPr marL="457200" lvl="0" indent="-4572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The new changes are present in your </a:t>
            </a:r>
            <a:r>
              <a:rPr lang="en-US" sz="3200" b="1" dirty="0">
                <a:latin typeface="Times New Roman" panose="02020603050405020304" pitchFamily="18" charset="0"/>
                <a:cs typeface="Times New Roman" panose="02020603050405020304" pitchFamily="18" charset="0"/>
              </a:rPr>
              <a:t>feature branch</a:t>
            </a:r>
            <a:r>
              <a:rPr lang="en-US" sz="3200" dirty="0">
                <a:latin typeface="Times New Roman" panose="02020603050405020304" pitchFamily="18" charset="0"/>
                <a:cs typeface="Times New Roman" panose="02020603050405020304" pitchFamily="18" charset="0"/>
              </a:rPr>
              <a:t> </a:t>
            </a:r>
          </a:p>
        </p:txBody>
      </p:sp>
      <p:pic>
        <p:nvPicPr>
          <p:cNvPr id="3" name="Picture 2" descr="A computer screen shot of a black screen&#10;&#10;Description automatically generated">
            <a:extLst>
              <a:ext uri="{FF2B5EF4-FFF2-40B4-BE49-F238E27FC236}">
                <a16:creationId xmlns:a16="http://schemas.microsoft.com/office/drawing/2014/main" id="{245D1CB9-8762-C439-3B0D-6CE34221F509}"/>
              </a:ext>
            </a:extLst>
          </p:cNvPr>
          <p:cNvPicPr>
            <a:picLocks noChangeAspect="1"/>
          </p:cNvPicPr>
          <p:nvPr/>
        </p:nvPicPr>
        <p:blipFill>
          <a:blip r:embed="rId3"/>
          <a:stretch>
            <a:fillRect/>
          </a:stretch>
        </p:blipFill>
        <p:spPr>
          <a:xfrm>
            <a:off x="8006653" y="612863"/>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FF569911-FE5A-A8F3-74A9-4FA238913741}"/>
              </a:ext>
            </a:extLst>
          </p:cNvPr>
          <p:cNvPicPr>
            <a:picLocks noChangeAspect="1"/>
          </p:cNvPicPr>
          <p:nvPr/>
        </p:nvPicPr>
        <p:blipFill>
          <a:blip r:embed="rId4"/>
          <a:stretch>
            <a:fillRect/>
          </a:stretch>
        </p:blipFill>
        <p:spPr>
          <a:xfrm>
            <a:off x="8006653" y="3338823"/>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4415663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1"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2"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3"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4"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5"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F0E0F1AC-12F0-2568-3835-A39DF683EE3A}"/>
              </a:ext>
            </a:extLst>
          </p:cNvPr>
          <p:cNvSpPr txBox="1"/>
          <p:nvPr/>
        </p:nvSpPr>
        <p:spPr>
          <a:xfrm>
            <a:off x="1268411" y="116348"/>
            <a:ext cx="9467321" cy="950452"/>
          </a:xfrm>
          <a:prstGeom prst="rect">
            <a:avLst/>
          </a:prstGeom>
        </p:spPr>
        <p:txBody>
          <a:bodyPr vert="horz" lIns="91440" tIns="45720" rIns="91440" bIns="45720" rtlCol="0" anchor="ctr">
            <a:normAutofit/>
          </a:bodyPr>
          <a:lstStyle/>
          <a:p>
            <a:pPr algn="ctr">
              <a:spcBef>
                <a:spcPct val="0"/>
              </a:spcBef>
              <a:spcAft>
                <a:spcPts val="600"/>
              </a:spcAft>
            </a:pPr>
            <a:r>
              <a:rPr lang="en-US" sz="3200" b="1" dirty="0">
                <a:ln w="3175" cmpd="sng">
                  <a:noFill/>
                </a:ln>
                <a:solidFill>
                  <a:srgbClr val="7030A0"/>
                </a:solidFill>
                <a:latin typeface="Algerian" panose="04020705040A02060702" pitchFamily="82" charset="0"/>
                <a:ea typeface="+mj-ea"/>
                <a:cs typeface="Times New Roman" panose="02020603050405020304" pitchFamily="18" charset="0"/>
              </a:rPr>
              <a:t>LAB – 8 MERGE OUR FUTURE IN TO MAIN BRANCH</a:t>
            </a:r>
            <a:endParaRPr lang="en-US" sz="3200" dirty="0">
              <a:ln w="3175" cmpd="sng">
                <a:noFill/>
              </a:ln>
              <a:solidFill>
                <a:srgbClr val="7030A0"/>
              </a:solidFill>
              <a:latin typeface="Algerian" panose="04020705040A02060702" pitchFamily="82"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314ECDD4-75FC-10EE-1919-5A8A5C1D4AB9}"/>
              </a:ext>
            </a:extLst>
          </p:cNvPr>
          <p:cNvSpPr txBox="1"/>
          <p:nvPr/>
        </p:nvSpPr>
        <p:spPr>
          <a:xfrm>
            <a:off x="1522411" y="1312333"/>
            <a:ext cx="4954589" cy="4749800"/>
          </a:xfrm>
          <a:prstGeom prst="rect">
            <a:avLst/>
          </a:prstGeom>
        </p:spPr>
        <p:txBody>
          <a:bodyPr vert="horz" lIns="91440" tIns="45720" rIns="91440" bIns="45720" rtlCol="0" anchor="t">
            <a:normAutofit fontScale="92500" lnSpcReduction="10000"/>
          </a:bodyPr>
          <a:lstStyle/>
          <a:p>
            <a:pPr marL="342900" lvl="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Go to GitHub account and go repository</a:t>
            </a:r>
          </a:p>
          <a:p>
            <a:pPr marL="342900" lvl="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Click </a:t>
            </a:r>
            <a:r>
              <a:rPr lang="en-US" sz="2400" dirty="0">
                <a:latin typeface="Times New Roman" panose="02020603050405020304" pitchFamily="18" charset="0"/>
                <a:cs typeface="Times New Roman" panose="02020603050405020304" pitchFamily="18" charset="0"/>
              </a:rPr>
              <a:t>branch down into new branch</a:t>
            </a:r>
          </a:p>
          <a:p>
            <a:pPr marL="342900" lvl="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Now </a:t>
            </a:r>
            <a:r>
              <a:rPr lang="en-US" sz="2400" dirty="0">
                <a:latin typeface="Times New Roman" panose="02020603050405020304" pitchFamily="18" charset="0"/>
                <a:cs typeface="Times New Roman" panose="02020603050405020304" pitchFamily="18" charset="0"/>
              </a:rPr>
              <a:t>check the changes of the branch.</a:t>
            </a:r>
          </a:p>
          <a:p>
            <a:pPr marL="342900" lvl="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Now go to pull requests tab</a:t>
            </a:r>
          </a:p>
          <a:p>
            <a:pPr marL="800100" lvl="1" indent="-3429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 to left top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dirty="0">
                <a:latin typeface="Times New Roman" panose="02020603050405020304" pitchFamily="18" charset="0"/>
                <a:cs typeface="Times New Roman" panose="02020603050405020304" pitchFamily="18" charset="0"/>
              </a:rPr>
              <a:t>click settings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dirty="0">
                <a:latin typeface="Times New Roman" panose="02020603050405020304" pitchFamily="18" charset="0"/>
                <a:cs typeface="Times New Roman" panose="02020603050405020304" pitchFamily="18" charset="0"/>
              </a:rPr>
              <a:t> now click pull request</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new pull request.</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base branch drop down select </a:t>
            </a:r>
            <a:r>
              <a:rPr lang="en-US" sz="2400" b="1" dirty="0">
                <a:latin typeface="Times New Roman" panose="02020603050405020304" pitchFamily="18" charset="0"/>
                <a:cs typeface="Times New Roman" panose="02020603050405020304" pitchFamily="18" charset="0"/>
              </a:rPr>
              <a:t>main branch</a:t>
            </a:r>
            <a:r>
              <a:rPr lang="en-US" sz="2400" dirty="0">
                <a:latin typeface="Times New Roman" panose="02020603050405020304" pitchFamily="18" charset="0"/>
                <a:cs typeface="Times New Roman" panose="02020603050405020304" pitchFamily="18" charset="0"/>
              </a:rPr>
              <a:t>.</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compare branch drop down select </a:t>
            </a:r>
            <a:r>
              <a:rPr lang="en-US" sz="2400" b="1" dirty="0">
                <a:latin typeface="Times New Roman" panose="02020603050405020304" pitchFamily="18" charset="0"/>
                <a:cs typeface="Times New Roman" panose="02020603050405020304" pitchFamily="18" charset="0"/>
              </a:rPr>
              <a:t>fetch branch</a:t>
            </a:r>
            <a:endParaRPr lang="en-US" sz="2400" dirty="0">
              <a:latin typeface="Times New Roman" panose="02020603050405020304" pitchFamily="18" charset="0"/>
              <a:cs typeface="Times New Roman" panose="02020603050405020304" pitchFamily="18" charset="0"/>
            </a:endParaRPr>
          </a:p>
          <a:p>
            <a:pPr marL="285750" indent="-285750">
              <a:lnSpc>
                <a:spcPct val="90000"/>
              </a:lnSpc>
              <a:spcBef>
                <a:spcPct val="20000"/>
              </a:spcBef>
              <a:spcAft>
                <a:spcPts val="600"/>
              </a:spcAft>
              <a:buClr>
                <a:schemeClr val="accent1">
                  <a:lumMod val="75000"/>
                </a:schemeClr>
              </a:buClr>
              <a:buSzPct val="1450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AFD3F1-C4BA-2276-B9D6-94FB6393B914}"/>
              </a:ext>
            </a:extLst>
          </p:cNvPr>
          <p:cNvPicPr>
            <a:picLocks noChangeAspect="1"/>
          </p:cNvPicPr>
          <p:nvPr/>
        </p:nvPicPr>
        <p:blipFill>
          <a:blip r:embed="rId3"/>
          <a:stretch>
            <a:fillRect/>
          </a:stretch>
        </p:blipFill>
        <p:spPr>
          <a:xfrm>
            <a:off x="6705860" y="1397497"/>
            <a:ext cx="5486140"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904425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EE421-ACCF-CBAA-E9C4-A4068A702E61}"/>
              </a:ext>
            </a:extLst>
          </p:cNvPr>
          <p:cNvSpPr txBox="1"/>
          <p:nvPr/>
        </p:nvSpPr>
        <p:spPr>
          <a:xfrm>
            <a:off x="1682217" y="258266"/>
            <a:ext cx="3127108" cy="584775"/>
          </a:xfrm>
          <a:prstGeom prst="rect">
            <a:avLst/>
          </a:prstGeom>
          <a:noFill/>
        </p:spPr>
        <p:txBody>
          <a:bodyPr wrap="square" rtlCol="0">
            <a:spAutoFit/>
          </a:bodyPr>
          <a:lstStyle/>
          <a:p>
            <a:r>
              <a:rPr lang="en-US" sz="3200" b="1" u="sng" dirty="0">
                <a:solidFill>
                  <a:schemeClr val="accent6">
                    <a:lumMod val="50000"/>
                  </a:schemeClr>
                </a:solidFill>
                <a:latin typeface="Algerian" panose="04020705040A02060702" pitchFamily="82" charset="0"/>
              </a:rPr>
              <a:t>CONTENTS</a:t>
            </a:r>
            <a:r>
              <a:rPr lang="en-US" b="1" u="sng" dirty="0">
                <a:solidFill>
                  <a:schemeClr val="accent6">
                    <a:lumMod val="50000"/>
                  </a:schemeClr>
                </a:solidFill>
                <a:latin typeface="Algerian" panose="04020705040A02060702" pitchFamily="82" charset="0"/>
              </a:rPr>
              <a:t> </a:t>
            </a:r>
            <a:r>
              <a:rPr lang="en-US" sz="3200" b="1" u="sng" dirty="0">
                <a:solidFill>
                  <a:schemeClr val="accent6">
                    <a:lumMod val="50000"/>
                  </a:schemeClr>
                </a:solidFill>
                <a:latin typeface="Algerian" panose="04020705040A02060702" pitchFamily="82" charset="0"/>
              </a:rPr>
              <a:t>:</a:t>
            </a:r>
            <a:endParaRPr lang="en-US" b="1" u="sng" dirty="0">
              <a:solidFill>
                <a:schemeClr val="accent6">
                  <a:lumMod val="50000"/>
                </a:schemeClr>
              </a:solidFill>
              <a:latin typeface="Algerian" panose="04020705040A02060702" pitchFamily="82" charset="0"/>
            </a:endParaRPr>
          </a:p>
        </p:txBody>
      </p:sp>
      <p:sp>
        <p:nvSpPr>
          <p:cNvPr id="5" name="TextBox 4">
            <a:extLst>
              <a:ext uri="{FF2B5EF4-FFF2-40B4-BE49-F238E27FC236}">
                <a16:creationId xmlns:a16="http://schemas.microsoft.com/office/drawing/2014/main" id="{F12C5F5B-1F4F-7BA9-BBE9-8B7E6C8588DB}"/>
              </a:ext>
            </a:extLst>
          </p:cNvPr>
          <p:cNvSpPr txBox="1"/>
          <p:nvPr/>
        </p:nvSpPr>
        <p:spPr>
          <a:xfrm>
            <a:off x="1772959" y="1088904"/>
            <a:ext cx="8383163" cy="5011949"/>
          </a:xfrm>
          <a:prstGeom prst="rect">
            <a:avLst/>
          </a:prstGeom>
          <a:noFill/>
        </p:spPr>
        <p:txBody>
          <a:bodyPr wrap="square" rtlCol="0">
            <a:spAutoFit/>
          </a:bodyPr>
          <a:lstStyle/>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CREATING EC2  INSTANCE </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CREATING REPOSITORY IN LOCAL MACHINE</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CREATING REPOSITORY IN REMOTE LOCATION</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WORKING WITH REMOTE REPOSITORY </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PUSHING LOCALLY CREATED REPO IN GITHUB</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CREATING NEW BRANCH FROM MAIN BRANCHE</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PULL ALL BRANCHS IN YOUR LOCAL MACHINE</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MERGE OUR FEATURE BRANCH WITH MAIN BRANCH </a:t>
            </a:r>
          </a:p>
          <a:p>
            <a:pPr marL="342900" indent="-342900">
              <a:lnSpc>
                <a:spcPct val="150000"/>
              </a:lnSpc>
              <a:buAutoNum type="arabicPeriod"/>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GO TO LOCAL MACHINE </a:t>
            </a:r>
          </a:p>
        </p:txBody>
      </p:sp>
    </p:spTree>
    <p:extLst>
      <p:ext uri="{BB962C8B-B14F-4D97-AF65-F5344CB8AC3E}">
        <p14:creationId xmlns:p14="http://schemas.microsoft.com/office/powerpoint/2010/main" val="10234110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0"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1"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5D674661-5091-1744-48E7-7C5E73E006FB}"/>
              </a:ext>
            </a:extLst>
          </p:cNvPr>
          <p:cNvSpPr txBox="1"/>
          <p:nvPr/>
        </p:nvSpPr>
        <p:spPr>
          <a:xfrm>
            <a:off x="982134" y="389464"/>
            <a:ext cx="5728226" cy="6248403"/>
          </a:xfrm>
          <a:prstGeom prst="rect">
            <a:avLst/>
          </a:prstGeom>
        </p:spPr>
        <p:txBody>
          <a:bodyPr vert="horz" lIns="91440" tIns="45720" rIns="91440" bIns="45720" rtlCol="0" anchor="t">
            <a:normAutofit fontScale="92500" lnSpcReduction="10000"/>
          </a:bodyPr>
          <a:lstStyle/>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click </a:t>
            </a:r>
            <a:r>
              <a:rPr lang="en-US" b="1" dirty="0">
                <a:latin typeface="Times New Roman" panose="02020603050405020304" pitchFamily="18" charset="0"/>
                <a:cs typeface="Times New Roman" panose="02020603050405020304" pitchFamily="18" charset="0"/>
              </a:rPr>
              <a:t>Create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pull request.</a:t>
            </a:r>
          </a:p>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 new window will open where can add a comment or a description for the pull request</a:t>
            </a:r>
          </a:p>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After adding comments, click </a:t>
            </a:r>
            <a:r>
              <a:rPr lang="en-US" b="1" dirty="0">
                <a:latin typeface="Times New Roman" panose="02020603050405020304" pitchFamily="18" charset="0"/>
                <a:cs typeface="Times New Roman" panose="02020603050405020304" pitchFamily="18" charset="0"/>
              </a:rPr>
              <a:t>Create Pull Request</a:t>
            </a:r>
            <a:r>
              <a:rPr lang="en-US" dirty="0">
                <a:latin typeface="Times New Roman" panose="02020603050405020304" pitchFamily="18" charset="0"/>
                <a:cs typeface="Times New Roman" panose="02020603050405020304" pitchFamily="18" charset="0"/>
              </a:rPr>
              <a:t> again.</a:t>
            </a:r>
          </a:p>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Review and Merge the Pull Request</a:t>
            </a:r>
            <a:endParaRPr lang="en-US" b="1" dirty="0">
              <a:latin typeface="Times New Roman" panose="02020603050405020304" pitchFamily="18" charset="0"/>
              <a:cs typeface="Times New Roman" panose="02020603050405020304" pitchFamily="18" charset="0"/>
            </a:endParaRPr>
          </a:p>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Confirm by clicking </a:t>
            </a:r>
            <a:r>
              <a:rPr lang="en-US" b="1" dirty="0">
                <a:latin typeface="Times New Roman" panose="02020603050405020304" pitchFamily="18" charset="0"/>
                <a:cs typeface="Times New Roman" panose="02020603050405020304" pitchFamily="18" charset="0"/>
              </a:rPr>
              <a:t>Confirm Merge</a:t>
            </a:r>
            <a:endParaRPr lang="en-US" dirty="0">
              <a:latin typeface="Times New Roman" panose="02020603050405020304" pitchFamily="18" charset="0"/>
              <a:cs typeface="Times New Roman" panose="02020603050405020304" pitchFamily="18" charset="0"/>
            </a:endParaRP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After merging, GitHub will offer the option to </a:t>
            </a:r>
            <a:r>
              <a:rPr lang="en-US" b="1" dirty="0">
                <a:latin typeface="Times New Roman" panose="02020603050405020304" pitchFamily="18" charset="0"/>
                <a:cs typeface="Times New Roman" panose="02020603050405020304" pitchFamily="18" charset="0"/>
              </a:rPr>
              <a:t>Delete Branch</a:t>
            </a:r>
            <a:r>
              <a:rPr lang="en-US" dirty="0">
                <a:latin typeface="Times New Roman" panose="02020603050405020304" pitchFamily="18" charset="0"/>
                <a:cs typeface="Times New Roman" panose="02020603050405020304" pitchFamily="18" charset="0"/>
              </a:rPr>
              <a:t>. click this if you no longer need the feature branch, or simply leave it as is.</a:t>
            </a:r>
          </a:p>
          <a:p>
            <a:pPr marL="342900" lvl="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Verify the Changes in the </a:t>
            </a:r>
            <a:r>
              <a:rPr lang="en-US" b="1" dirty="0">
                <a:latin typeface="Times New Roman" panose="02020603050405020304" pitchFamily="18" charset="0"/>
                <a:cs typeface="Times New Roman" panose="02020603050405020304" pitchFamily="18" charset="0"/>
              </a:rPr>
              <a:t>Main Branch</a:t>
            </a:r>
            <a:endParaRPr lang="en-US" dirty="0">
              <a:latin typeface="Times New Roman" panose="02020603050405020304" pitchFamily="18" charset="0"/>
              <a:cs typeface="Times New Roman" panose="02020603050405020304" pitchFamily="18" charset="0"/>
            </a:endParaRPr>
          </a:p>
          <a:p>
            <a:pPr marL="342900" indent="-342900">
              <a:lnSpc>
                <a:spcPct val="16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Go to the Code tab and verify that the changes from the feature branch (e.g., file3 and file4) are now present in the </a:t>
            </a:r>
            <a:r>
              <a:rPr lang="en-US" b="1" dirty="0">
                <a:latin typeface="Times New Roman" panose="02020603050405020304" pitchFamily="18" charset="0"/>
                <a:cs typeface="Times New Roman" panose="02020603050405020304" pitchFamily="18" charset="0"/>
              </a:rPr>
              <a:t>main branch</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7848071-792D-7525-D7EF-CAF274D70B5C}"/>
              </a:ext>
            </a:extLst>
          </p:cNvPr>
          <p:cNvPicPr>
            <a:picLocks noChangeAspect="1"/>
          </p:cNvPicPr>
          <p:nvPr/>
        </p:nvPicPr>
        <p:blipFill>
          <a:blip r:embed="rId3"/>
          <a:stretch>
            <a:fillRect/>
          </a:stretch>
        </p:blipFill>
        <p:spPr>
          <a:xfrm>
            <a:off x="6798732" y="1457046"/>
            <a:ext cx="5330823"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131292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26"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27"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8"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9"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30"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45882DDA-8DBA-F74C-97F5-5FDAADFFB0D7}"/>
              </a:ext>
            </a:extLst>
          </p:cNvPr>
          <p:cNvSpPr txBox="1"/>
          <p:nvPr/>
        </p:nvSpPr>
        <p:spPr>
          <a:xfrm>
            <a:off x="1379537" y="222319"/>
            <a:ext cx="7778221" cy="1188968"/>
          </a:xfrm>
          <a:prstGeom prst="rect">
            <a:avLst/>
          </a:prstGeom>
        </p:spPr>
        <p:txBody>
          <a:bodyPr vert="horz" lIns="91440" tIns="45720" rIns="91440" bIns="45720" rtlCol="0" anchor="ctr">
            <a:normAutofit/>
          </a:bodyPr>
          <a:lstStyle/>
          <a:p>
            <a:pPr algn="ctr">
              <a:spcBef>
                <a:spcPct val="0"/>
              </a:spcBef>
              <a:spcAft>
                <a:spcPts val="600"/>
              </a:spcAft>
            </a:pPr>
            <a:r>
              <a:rPr lang="en-US" sz="4000" b="1" dirty="0">
                <a:ln w="3175" cmpd="sng">
                  <a:noFill/>
                </a:ln>
                <a:solidFill>
                  <a:srgbClr val="7030A0"/>
                </a:solidFill>
                <a:latin typeface="Algerian" panose="04020705040A02060702" pitchFamily="82" charset="0"/>
                <a:ea typeface="+mj-ea"/>
                <a:cs typeface="+mj-cs"/>
              </a:rPr>
              <a:t>LAB -9 – GOTO LOCAL MACHINE</a:t>
            </a:r>
            <a:endParaRPr lang="en-US" sz="4000" dirty="0">
              <a:ln w="3175" cmpd="sng">
                <a:noFill/>
              </a:ln>
              <a:solidFill>
                <a:srgbClr val="7030A0"/>
              </a:solidFill>
              <a:latin typeface="Algerian" panose="04020705040A02060702" pitchFamily="82" charset="0"/>
              <a:ea typeface="+mj-ea"/>
              <a:cs typeface="+mj-cs"/>
            </a:endParaRPr>
          </a:p>
        </p:txBody>
      </p:sp>
      <p:sp>
        <p:nvSpPr>
          <p:cNvPr id="3" name="TextBox 2">
            <a:extLst>
              <a:ext uri="{FF2B5EF4-FFF2-40B4-BE49-F238E27FC236}">
                <a16:creationId xmlns:a16="http://schemas.microsoft.com/office/drawing/2014/main" id="{BC12E62E-34A9-F79D-C9D7-DB72A4DE4CF9}"/>
              </a:ext>
            </a:extLst>
          </p:cNvPr>
          <p:cNvSpPr txBox="1"/>
          <p:nvPr/>
        </p:nvSpPr>
        <p:spPr>
          <a:xfrm>
            <a:off x="1588646" y="1489604"/>
            <a:ext cx="6285354" cy="3979863"/>
          </a:xfrm>
          <a:prstGeom prst="rect">
            <a:avLst/>
          </a:prstGeom>
        </p:spPr>
        <p:txBody>
          <a:bodyPr vert="horz" lIns="91440" tIns="45720" rIns="91440" bIns="45720" rtlCol="0" anchor="ctr">
            <a:normAutofit lnSpcReduction="10000"/>
          </a:bodyPr>
          <a:lstStyle/>
          <a:p>
            <a:pPr marL="342900" lvl="0" indent="-3429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Goto to local machine </a:t>
            </a:r>
          </a:p>
          <a:p>
            <a:pPr marL="342900" lvl="0" indent="-3429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Then go to directory</a:t>
            </a:r>
          </a:p>
          <a:p>
            <a:pPr marL="342900" lvl="0" indent="-34290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Now switch to </a:t>
            </a:r>
            <a:r>
              <a:rPr lang="en-US" sz="3200" b="1" dirty="0">
                <a:latin typeface="Times New Roman" panose="02020603050405020304" pitchFamily="18" charset="0"/>
                <a:cs typeface="Times New Roman" panose="02020603050405020304" pitchFamily="18" charset="0"/>
              </a:rPr>
              <a:t>main branch</a:t>
            </a:r>
          </a:p>
          <a:p>
            <a:pPr marL="285750" lvl="0" indent="-285750">
              <a:spcBef>
                <a:spcPct val="20000"/>
              </a:spcBef>
              <a:spcAft>
                <a:spcPts val="600"/>
              </a:spcAft>
              <a:buClr>
                <a:schemeClr val="accent1">
                  <a:lumMod val="75000"/>
                </a:schemeClr>
              </a:buClr>
              <a:buSzPct val="1450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Pull the latest changes (including branches) from the remote repository using </a:t>
            </a:r>
          </a:p>
          <a:p>
            <a:pPr marL="457200">
              <a:spcBef>
                <a:spcPct val="20000"/>
              </a:spcBef>
              <a:spcAft>
                <a:spcPts val="600"/>
              </a:spcAft>
              <a:buClr>
                <a:schemeClr val="accent1">
                  <a:lumMod val="75000"/>
                </a:schemeClr>
              </a:buClr>
              <a:buSzPct val="145000"/>
            </a:pPr>
            <a:r>
              <a:rPr lang="en-US" sz="3200" b="1" dirty="0">
                <a:latin typeface="Times New Roman" panose="02020603050405020304" pitchFamily="18" charset="0"/>
                <a:cs typeface="Times New Roman" panose="02020603050405020304" pitchFamily="18" charset="0"/>
              </a:rPr>
              <a:t>git pull</a:t>
            </a:r>
            <a:r>
              <a:rPr lang="en-US" sz="3200" dirty="0">
                <a:latin typeface="Times New Roman" panose="02020603050405020304" pitchFamily="18" charset="0"/>
                <a:cs typeface="Times New Roman" panose="02020603050405020304" pitchFamily="18" charset="0"/>
              </a:rPr>
              <a:t> command.</a:t>
            </a:r>
          </a:p>
        </p:txBody>
      </p:sp>
      <p:pic>
        <p:nvPicPr>
          <p:cNvPr id="4" name="Picture 3" descr="A computer screen shot of a black screen&#10;&#10;Description automatically generated">
            <a:extLst>
              <a:ext uri="{FF2B5EF4-FFF2-40B4-BE49-F238E27FC236}">
                <a16:creationId xmlns:a16="http://schemas.microsoft.com/office/drawing/2014/main" id="{5FA58E5D-03BC-3181-40B6-76B7F7C870B2}"/>
              </a:ext>
            </a:extLst>
          </p:cNvPr>
          <p:cNvPicPr>
            <a:picLocks noChangeAspect="1"/>
          </p:cNvPicPr>
          <p:nvPr/>
        </p:nvPicPr>
        <p:blipFill>
          <a:blip r:embed="rId3"/>
          <a:stretch>
            <a:fillRect/>
          </a:stretch>
        </p:blipFill>
        <p:spPr>
          <a:xfrm>
            <a:off x="7967810" y="1725681"/>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descr="A screenshot of a computer&#10;&#10;Description automatically generated">
            <a:extLst>
              <a:ext uri="{FF2B5EF4-FFF2-40B4-BE49-F238E27FC236}">
                <a16:creationId xmlns:a16="http://schemas.microsoft.com/office/drawing/2014/main" id="{7438BF9B-474B-4C52-F3B2-8253CCBC5870}"/>
              </a:ext>
            </a:extLst>
          </p:cNvPr>
          <p:cNvPicPr>
            <a:picLocks noChangeAspect="1"/>
          </p:cNvPicPr>
          <p:nvPr/>
        </p:nvPicPr>
        <p:blipFill>
          <a:blip r:embed="rId4"/>
          <a:stretch>
            <a:fillRect/>
          </a:stretch>
        </p:blipFill>
        <p:spPr>
          <a:xfrm>
            <a:off x="7967810" y="4472582"/>
            <a:ext cx="3950079" cy="22219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530055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BD3FFF-B472-4D05-B79D-DD21FA4EF659}"/>
              </a:ext>
            </a:extLst>
          </p:cNvPr>
          <p:cNvPicPr>
            <a:picLocks noChangeAspect="1"/>
          </p:cNvPicPr>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344825426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76" name="Group 207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07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07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07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08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08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08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084" name="Rectangle 2083">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6" name="Group 2085">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087"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088"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089"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090"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091"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092"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FB7B1759-5ED6-045B-FA48-DAE4025A4616}"/>
              </a:ext>
            </a:extLst>
          </p:cNvPr>
          <p:cNvSpPr txBox="1"/>
          <p:nvPr/>
        </p:nvSpPr>
        <p:spPr>
          <a:xfrm>
            <a:off x="5448299" y="1380068"/>
            <a:ext cx="6054723" cy="2616199"/>
          </a:xfrm>
          <a:prstGeom prst="rect">
            <a:avLst/>
          </a:prstGeom>
        </p:spPr>
        <p:txBody>
          <a:bodyPr vert="horz" lIns="91440" tIns="45720" rIns="91440" bIns="45720" rtlCol="0" anchor="b">
            <a:normAutofit/>
          </a:bodyPr>
          <a:lstStyle/>
          <a:p>
            <a:pPr>
              <a:spcBef>
                <a:spcPct val="0"/>
              </a:spcBef>
              <a:spcAft>
                <a:spcPts val="600"/>
              </a:spcAft>
            </a:pPr>
            <a:r>
              <a:rPr lang="en-US" sz="6000" b="1" dirty="0">
                <a:ln w="3175" cmpd="sng">
                  <a:noFill/>
                </a:ln>
                <a:solidFill>
                  <a:schemeClr val="accent6"/>
                </a:solidFill>
                <a:latin typeface="Algerian" panose="04020705040A02060702" pitchFamily="82" charset="0"/>
                <a:ea typeface="+mj-ea"/>
                <a:cs typeface="+mj-cs"/>
              </a:rPr>
              <a:t>Any </a:t>
            </a:r>
          </a:p>
          <a:p>
            <a:pPr>
              <a:spcBef>
                <a:spcPct val="0"/>
              </a:spcBef>
              <a:spcAft>
                <a:spcPts val="600"/>
              </a:spcAft>
            </a:pPr>
            <a:r>
              <a:rPr lang="en-US" sz="6000" b="1" dirty="0">
                <a:ln w="3175" cmpd="sng">
                  <a:noFill/>
                </a:ln>
                <a:solidFill>
                  <a:schemeClr val="accent6"/>
                </a:solidFill>
                <a:latin typeface="Algerian" panose="04020705040A02060702" pitchFamily="82" charset="0"/>
                <a:ea typeface="+mj-ea"/>
                <a:cs typeface="+mj-cs"/>
              </a:rPr>
              <a:t>    Questions ?</a:t>
            </a:r>
          </a:p>
        </p:txBody>
      </p:sp>
      <p:pic>
        <p:nvPicPr>
          <p:cNvPr id="2050" name="Picture 2" descr="Any questions Royalty Free Vector Image - VectorStock">
            <a:extLst>
              <a:ext uri="{FF2B5EF4-FFF2-40B4-BE49-F238E27FC236}">
                <a16:creationId xmlns:a16="http://schemas.microsoft.com/office/drawing/2014/main" id="{45BDA87A-452A-6941-A6A0-EE16F6054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91" r="16745" b="-3"/>
          <a:stretch/>
        </p:blipFill>
        <p:spPr bwMode="auto">
          <a:xfrm>
            <a:off x="20" y="9"/>
            <a:ext cx="5448280" cy="6925723"/>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8657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D23CBC-C2E7-7215-76F5-D64A010894D3}"/>
              </a:ext>
            </a:extLst>
          </p:cNvPr>
          <p:cNvSpPr txBox="1"/>
          <p:nvPr/>
        </p:nvSpPr>
        <p:spPr>
          <a:xfrm>
            <a:off x="1689197" y="390889"/>
            <a:ext cx="9269643" cy="1200329"/>
          </a:xfrm>
          <a:prstGeom prst="rect">
            <a:avLst/>
          </a:prstGeom>
          <a:noFill/>
        </p:spPr>
        <p:txBody>
          <a:bodyPr wrap="square" rtlCol="0">
            <a:spAutoFit/>
          </a:bodyPr>
          <a:lstStyle/>
          <a:p>
            <a:r>
              <a:rPr lang="en-US" sz="3200" b="1" dirty="0">
                <a:solidFill>
                  <a:srgbClr val="7030A0"/>
                </a:solidFill>
                <a:latin typeface="Algerian" panose="04020705040A02060702" pitchFamily="82" charset="0"/>
              </a:rPr>
              <a:t>GIT:</a:t>
            </a:r>
          </a:p>
          <a:p>
            <a:r>
              <a:rPr lang="en-US" sz="2000" dirty="0">
                <a:latin typeface="Times New Roman" panose="02020603050405020304" pitchFamily="18" charset="0"/>
                <a:cs typeface="Times New Roman" panose="02020603050405020304" pitchFamily="18" charset="0"/>
              </a:rPr>
              <a:t>Git plays a crucial role in DevOps by enabling version control and collaboration across teams</a:t>
            </a:r>
          </a:p>
        </p:txBody>
      </p:sp>
      <p:sp>
        <p:nvSpPr>
          <p:cNvPr id="5" name="TextBox 4">
            <a:extLst>
              <a:ext uri="{FF2B5EF4-FFF2-40B4-BE49-F238E27FC236}">
                <a16:creationId xmlns:a16="http://schemas.microsoft.com/office/drawing/2014/main" id="{5ED635F2-33A2-4056-AD5D-54CE1D85D45B}"/>
              </a:ext>
            </a:extLst>
          </p:cNvPr>
          <p:cNvSpPr txBox="1"/>
          <p:nvPr/>
        </p:nvSpPr>
        <p:spPr>
          <a:xfrm>
            <a:off x="1689197" y="1407149"/>
            <a:ext cx="10044440" cy="5450851"/>
          </a:xfrm>
          <a:prstGeom prst="rect">
            <a:avLst/>
          </a:prstGeom>
          <a:noFill/>
        </p:spPr>
        <p:txBody>
          <a:bodyPr wrap="square" rtlCol="0">
            <a:spAutoFit/>
          </a:bodyPr>
          <a:lstStyle/>
          <a:p>
            <a:pPr algn="just">
              <a:lnSpc>
                <a:spcPct val="150000"/>
              </a:lnSpc>
            </a:pPr>
            <a:r>
              <a:rPr lang="en-US" b="1" dirty="0">
                <a:solidFill>
                  <a:srgbClr val="0070C0"/>
                </a:solidFill>
                <a:latin typeface="Algerian" panose="04020705040A02060702" pitchFamily="82" charset="0"/>
              </a:rPr>
              <a:t>SOME KEY FEATURES:</a:t>
            </a:r>
          </a:p>
          <a:p>
            <a:pPr marL="285750" indent="-285750" algn="just">
              <a:lnSpc>
                <a:spcPct val="150000"/>
              </a:lnSpc>
              <a:buFont typeface="Wingdings" panose="05000000000000000000" pitchFamily="2" charset="2"/>
              <a:buChar char="q"/>
            </a:pPr>
            <a:r>
              <a:rPr lang="en-US" b="1" dirty="0"/>
              <a:t>Version Control</a:t>
            </a:r>
            <a:r>
              <a:rPr lang="en-US" dirty="0"/>
              <a:t>: Git tracks changes in files, enabling versioning of code, configuration, and other assets. It helps developers keep track of changes over time and revert to previous versions when necessary.</a:t>
            </a:r>
          </a:p>
          <a:p>
            <a:pPr marL="285750" indent="-285750" algn="just">
              <a:lnSpc>
                <a:spcPct val="150000"/>
              </a:lnSpc>
              <a:buFont typeface="Wingdings" panose="05000000000000000000" pitchFamily="2" charset="2"/>
              <a:buChar char="q"/>
            </a:pPr>
            <a:r>
              <a:rPr lang="en-US" b="1" dirty="0"/>
              <a:t>Branching and Merging</a:t>
            </a:r>
            <a:r>
              <a:rPr lang="en-US" dirty="0"/>
              <a:t>: Git allows for easy creation of branches, enabling teams to work on different features or bug fixes simultaneously without affecting the main codebase. Branches can be merged back into the main branch once development is complete.</a:t>
            </a:r>
          </a:p>
          <a:p>
            <a:pPr marL="285750" indent="-285750" algn="just">
              <a:lnSpc>
                <a:spcPct val="150000"/>
              </a:lnSpc>
              <a:buFont typeface="Wingdings" panose="05000000000000000000" pitchFamily="2" charset="2"/>
              <a:buChar char="q"/>
            </a:pPr>
            <a:r>
              <a:rPr lang="en-US" b="1" dirty="0"/>
              <a:t>Commit History</a:t>
            </a:r>
            <a:r>
              <a:rPr lang="en-US" dirty="0"/>
              <a:t>: Git maintains a detailed history of all changes made, with each commit being accompanied by a message describing the change. This makes it easy to track down specific changes and understand why they were made.</a:t>
            </a:r>
          </a:p>
          <a:p>
            <a:pPr marL="285750" indent="-285750" algn="just">
              <a:lnSpc>
                <a:spcPct val="150000"/>
              </a:lnSpc>
              <a:buFont typeface="Wingdings" panose="05000000000000000000" pitchFamily="2" charset="2"/>
              <a:buChar char="q"/>
            </a:pPr>
            <a:r>
              <a:rPr lang="en-US" b="1" dirty="0"/>
              <a:t>Integration with CI/CD</a:t>
            </a:r>
            <a:r>
              <a:rPr lang="en-US" dirty="0"/>
              <a:t>: Git integrates seamlessly with Continuous Integration/Continuous Deployment (CI/CD) tools like Jenkins, GitLab CI, and others, allowing automated testing, building, and deployment of applications whenever new code is pushed to the repository.</a:t>
            </a:r>
          </a:p>
        </p:txBody>
      </p:sp>
    </p:spTree>
    <p:extLst>
      <p:ext uri="{BB962C8B-B14F-4D97-AF65-F5344CB8AC3E}">
        <p14:creationId xmlns:p14="http://schemas.microsoft.com/office/powerpoint/2010/main" val="17259536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CA2F38-CD7B-C686-E634-834D93386C2E}"/>
              </a:ext>
            </a:extLst>
          </p:cNvPr>
          <p:cNvSpPr txBox="1"/>
          <p:nvPr/>
        </p:nvSpPr>
        <p:spPr>
          <a:xfrm>
            <a:off x="1717118" y="265246"/>
            <a:ext cx="7936433" cy="523220"/>
          </a:xfrm>
          <a:prstGeom prst="rect">
            <a:avLst/>
          </a:prstGeom>
          <a:noFill/>
        </p:spPr>
        <p:txBody>
          <a:bodyPr wrap="square" rtlCol="0">
            <a:spAutoFit/>
          </a:bodyPr>
          <a:lstStyle/>
          <a:p>
            <a:r>
              <a:rPr lang="en-US" sz="2800" b="1" dirty="0">
                <a:solidFill>
                  <a:srgbClr val="7030A0"/>
                </a:solidFill>
                <a:latin typeface="Algerian" panose="04020705040A02060702" pitchFamily="82" charset="0"/>
              </a:rPr>
              <a:t>LAB -1 - </a:t>
            </a:r>
            <a:r>
              <a:rPr lang="en-US" sz="2800" b="1" dirty="0">
                <a:solidFill>
                  <a:srgbClr val="7030A0"/>
                </a:solidFill>
                <a:latin typeface="Algerian" panose="04020705040A02060702" pitchFamily="82" charset="0"/>
                <a:cs typeface="Times New Roman" panose="02020603050405020304" pitchFamily="18" charset="0"/>
              </a:rPr>
              <a:t>CREATING EC2  INSTANCE: </a:t>
            </a:r>
          </a:p>
        </p:txBody>
      </p:sp>
      <p:sp>
        <p:nvSpPr>
          <p:cNvPr id="6" name="TextBox 5">
            <a:extLst>
              <a:ext uri="{FF2B5EF4-FFF2-40B4-BE49-F238E27FC236}">
                <a16:creationId xmlns:a16="http://schemas.microsoft.com/office/drawing/2014/main" id="{0F0CDF19-DE23-B995-7223-416B19EF9822}"/>
              </a:ext>
            </a:extLst>
          </p:cNvPr>
          <p:cNvSpPr txBox="1"/>
          <p:nvPr/>
        </p:nvSpPr>
        <p:spPr>
          <a:xfrm>
            <a:off x="1800879" y="1054003"/>
            <a:ext cx="10135182" cy="295638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Login into aws console.</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Go to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EC2 console</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choose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Launch instance.</a:t>
            </a:r>
          </a:p>
          <a:p>
            <a:pPr marL="285750" indent="-285750">
              <a:lnSpc>
                <a:spcPct val="150000"/>
              </a:lnSpc>
              <a:buFont typeface="Wingdings" panose="05000000000000000000" pitchFamily="2" charset="2"/>
              <a:buChar char="q"/>
            </a:pPr>
            <a:r>
              <a:rPr lang="en-US" sz="1800" kern="0" dirty="0">
                <a:effectLst/>
                <a:latin typeface="Times New Roman" panose="02020603050405020304" pitchFamily="18" charset="0"/>
                <a:ea typeface="Aptos" panose="020B0004020202020204" pitchFamily="34" charset="0"/>
              </a:rPr>
              <a:t>Choose </a:t>
            </a:r>
            <a:r>
              <a:rPr lang="en-US" sz="1800" b="1" kern="0" dirty="0">
                <a:effectLst/>
                <a:latin typeface="Times New Roman" panose="02020603050405020304" pitchFamily="18" charset="0"/>
                <a:ea typeface="Aptos" panose="020B0004020202020204" pitchFamily="34" charset="0"/>
              </a:rPr>
              <a:t>Amazon Linux</a:t>
            </a:r>
            <a:r>
              <a:rPr lang="en-US" sz="1800" kern="0" dirty="0">
                <a:effectLst/>
                <a:latin typeface="Times New Roman" panose="02020603050405020304" pitchFamily="18" charset="0"/>
                <a:ea typeface="Aptos" panose="020B0004020202020204" pitchFamily="34" charset="0"/>
              </a:rPr>
              <a:t> operating system</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kern="0" dirty="0">
                <a:effectLst/>
                <a:latin typeface="Times New Roman" panose="02020603050405020304" pitchFamily="18" charset="0"/>
                <a:ea typeface="Aptos" panose="020B0004020202020204" pitchFamily="34" charset="0"/>
              </a:rPr>
              <a:t>Instance type = </a:t>
            </a:r>
            <a:r>
              <a:rPr lang="en-US" sz="1800" b="1" kern="0" dirty="0">
                <a:effectLst/>
                <a:latin typeface="Times New Roman" panose="02020603050405020304" pitchFamily="18" charset="0"/>
                <a:ea typeface="Aptos" panose="020B0004020202020204" pitchFamily="34" charset="0"/>
              </a:rPr>
              <a:t>t2. Micro</a:t>
            </a:r>
          </a:p>
          <a:p>
            <a:pPr marL="285750" indent="-285750">
              <a:lnSpc>
                <a:spcPct val="150000"/>
              </a:lnSpc>
              <a:buFont typeface="Wingdings" panose="05000000000000000000" pitchFamily="2" charset="2"/>
              <a:buChar char="q"/>
            </a:pPr>
            <a:r>
              <a:rPr lang="en-US" sz="1800" kern="0" dirty="0">
                <a:effectLst/>
                <a:latin typeface="Times New Roman" panose="02020603050405020304" pitchFamily="18" charset="0"/>
                <a:ea typeface="Aptos" panose="020B0004020202020204" pitchFamily="34" charset="0"/>
              </a:rPr>
              <a:t>Choose existing key pair</a:t>
            </a:r>
            <a:endParaRPr lang="en-US" b="1" kern="0" dirty="0">
              <a:latin typeface="Times New Roman" panose="02020603050405020304" pitchFamily="18" charset="0"/>
              <a:ea typeface="Aptos" panose="020B0004020202020204" pitchFamily="34" charset="0"/>
            </a:endParaRPr>
          </a:p>
          <a:p>
            <a:pPr marL="285750" indent="-285750">
              <a:lnSpc>
                <a:spcPct val="150000"/>
              </a:lnSpc>
              <a:buFont typeface="Wingdings" panose="05000000000000000000" pitchFamily="2" charset="2"/>
              <a:buChar char="q"/>
            </a:pPr>
            <a:r>
              <a:rPr lang="en-US" kern="0" dirty="0">
                <a:latin typeface="Times New Roman" panose="02020603050405020304" pitchFamily="18" charset="0"/>
              </a:rPr>
              <a:t>Allow inbound rules </a:t>
            </a:r>
          </a:p>
          <a:p>
            <a:pPr marL="285750" indent="-285750">
              <a:lnSpc>
                <a:spcPct val="150000"/>
              </a:lnSpc>
              <a:buFont typeface="Wingdings" panose="05000000000000000000" pitchFamily="2" charset="2"/>
              <a:buChar char="q"/>
            </a:pPr>
            <a:r>
              <a:rPr lang="en-US" sz="1800" kern="0" dirty="0">
                <a:effectLst/>
                <a:latin typeface="Times New Roman" panose="02020603050405020304" pitchFamily="18" charset="0"/>
                <a:ea typeface="Aptos" panose="020B0004020202020204" pitchFamily="34" charset="0"/>
              </a:rPr>
              <a:t>Instance  launch successfully</a:t>
            </a:r>
            <a:endParaRPr lang="en-US" dirty="0"/>
          </a:p>
        </p:txBody>
      </p:sp>
      <p:pic>
        <p:nvPicPr>
          <p:cNvPr id="7" name="Picture 6" descr="A screenshot of a computer&#10;&#10;Description automatically generated">
            <a:extLst>
              <a:ext uri="{FF2B5EF4-FFF2-40B4-BE49-F238E27FC236}">
                <a16:creationId xmlns:a16="http://schemas.microsoft.com/office/drawing/2014/main" id="{F9D1AF3B-F50A-B58C-9BEB-98D8E04821F6}"/>
              </a:ext>
            </a:extLst>
          </p:cNvPr>
          <p:cNvPicPr>
            <a:picLocks noChangeAspect="1"/>
          </p:cNvPicPr>
          <p:nvPr/>
        </p:nvPicPr>
        <p:blipFill>
          <a:blip r:embed="rId2"/>
          <a:stretch>
            <a:fillRect/>
          </a:stretch>
        </p:blipFill>
        <p:spPr>
          <a:xfrm>
            <a:off x="5340846" y="3741766"/>
            <a:ext cx="6480175" cy="2910722"/>
          </a:xfrm>
          <a:prstGeom prst="rect">
            <a:avLst/>
          </a:prstGeom>
        </p:spPr>
      </p:pic>
    </p:spTree>
    <p:extLst>
      <p:ext uri="{BB962C8B-B14F-4D97-AF65-F5344CB8AC3E}">
        <p14:creationId xmlns:p14="http://schemas.microsoft.com/office/powerpoint/2010/main" val="33527337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inVertical)">
                                      <p:cBhvr>
                                        <p:cTn id="13" dur="500"/>
                                        <p:tgtEl>
                                          <p:spTgt spid="6">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barn(inVertical)">
                                      <p:cBhvr>
                                        <p:cTn id="16" dur="500"/>
                                        <p:tgtEl>
                                          <p:spTgt spid="6">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barn(inVertical)">
                                      <p:cBhvr>
                                        <p:cTn id="19" dur="500"/>
                                        <p:tgtEl>
                                          <p:spTgt spid="6">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arn(inVertical)">
                                      <p:cBhvr>
                                        <p:cTn id="22" dur="500"/>
                                        <p:tgtEl>
                                          <p:spTgt spid="6">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barn(inVertical)">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6E1E5-52EC-59C2-71EE-62B1E6F4DB37}"/>
              </a:ext>
            </a:extLst>
          </p:cNvPr>
          <p:cNvSpPr txBox="1"/>
          <p:nvPr/>
        </p:nvSpPr>
        <p:spPr>
          <a:xfrm>
            <a:off x="1649896" y="258417"/>
            <a:ext cx="9959008" cy="523220"/>
          </a:xfrm>
          <a:prstGeom prst="rect">
            <a:avLst/>
          </a:prstGeom>
          <a:noFill/>
        </p:spPr>
        <p:txBody>
          <a:bodyPr wrap="square" rtlCol="0">
            <a:spAutoFit/>
          </a:bodyPr>
          <a:lstStyle/>
          <a:p>
            <a:r>
              <a:rPr lang="en-US" sz="2800" b="1"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LAB -2 – CREATE REPOSITORY IN LOCAL MACHINE.</a:t>
            </a:r>
          </a:p>
        </p:txBody>
      </p:sp>
      <p:sp>
        <p:nvSpPr>
          <p:cNvPr id="5" name="TextBox 4">
            <a:extLst>
              <a:ext uri="{FF2B5EF4-FFF2-40B4-BE49-F238E27FC236}">
                <a16:creationId xmlns:a16="http://schemas.microsoft.com/office/drawing/2014/main" id="{2CBAE7A8-227F-D758-5A90-B2423804E6DB}"/>
              </a:ext>
            </a:extLst>
          </p:cNvPr>
          <p:cNvSpPr txBox="1"/>
          <p:nvPr/>
        </p:nvSpPr>
        <p:spPr>
          <a:xfrm>
            <a:off x="1769165" y="848139"/>
            <a:ext cx="9839739" cy="129586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t>First, we have created a directory n local machine using touch command.</a:t>
            </a:r>
          </a:p>
          <a:p>
            <a:pPr marL="285750" indent="-285750">
              <a:lnSpc>
                <a:spcPct val="150000"/>
              </a:lnSpc>
              <a:buFont typeface="Wingdings" panose="05000000000000000000" pitchFamily="2" charset="2"/>
              <a:buChar char="q"/>
            </a:pPr>
            <a:r>
              <a:rPr lang="en-US" dirty="0"/>
              <a:t>Move to that folder and initialize the folder using git init command</a:t>
            </a:r>
          </a:p>
          <a:p>
            <a:pPr marL="285750" indent="-285750">
              <a:lnSpc>
                <a:spcPct val="150000"/>
              </a:lnSpc>
              <a:buFont typeface="Wingdings" panose="05000000000000000000" pitchFamily="2" charset="2"/>
              <a:buChar char="q"/>
            </a:pPr>
            <a:r>
              <a:rPr lang="en-US" dirty="0"/>
              <a:t>Check the status</a:t>
            </a:r>
          </a:p>
        </p:txBody>
      </p:sp>
      <p:pic>
        <p:nvPicPr>
          <p:cNvPr id="6" name="Picture 5" descr="A screenshot of a computer screen&#10;&#10;Description automatically generated">
            <a:extLst>
              <a:ext uri="{FF2B5EF4-FFF2-40B4-BE49-F238E27FC236}">
                <a16:creationId xmlns:a16="http://schemas.microsoft.com/office/drawing/2014/main" id="{B7DE256C-02E4-C103-8FCA-8F3136EC1458}"/>
              </a:ext>
            </a:extLst>
          </p:cNvPr>
          <p:cNvPicPr>
            <a:picLocks noChangeAspect="1"/>
          </p:cNvPicPr>
          <p:nvPr/>
        </p:nvPicPr>
        <p:blipFill>
          <a:blip r:embed="rId2"/>
          <a:stretch>
            <a:fillRect/>
          </a:stretch>
        </p:blipFill>
        <p:spPr>
          <a:xfrm>
            <a:off x="2405270" y="2186607"/>
            <a:ext cx="8839200" cy="4326835"/>
          </a:xfrm>
          <a:prstGeom prst="rect">
            <a:avLst/>
          </a:prstGeom>
        </p:spPr>
      </p:pic>
    </p:spTree>
    <p:extLst>
      <p:ext uri="{BB962C8B-B14F-4D97-AF65-F5344CB8AC3E}">
        <p14:creationId xmlns:p14="http://schemas.microsoft.com/office/powerpoint/2010/main" val="27571832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34284F-F5D8-59C1-5424-A7E25DD2B7E7}"/>
              </a:ext>
            </a:extLst>
          </p:cNvPr>
          <p:cNvSpPr txBox="1"/>
          <p:nvPr/>
        </p:nvSpPr>
        <p:spPr>
          <a:xfrm>
            <a:off x="1512230" y="168104"/>
            <a:ext cx="4141693" cy="2058565"/>
          </a:xfrm>
          <a:prstGeom prst="rect">
            <a:avLst/>
          </a:prstGeom>
        </p:spPr>
        <p:txBody>
          <a:bodyPr vert="horz" lIns="91440" tIns="45720" rIns="91440" bIns="45720" rtlCol="0" anchor="t">
            <a:normAutofit fontScale="70000" lnSpcReduction="20000"/>
          </a:bodyPr>
          <a:lstStyle/>
          <a:p>
            <a:pPr marL="285750" indent="-285750">
              <a:lnSpc>
                <a:spcPct val="15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Now create some files using </a:t>
            </a:r>
            <a:r>
              <a:rPr lang="en-US" sz="2400" b="1" dirty="0">
                <a:latin typeface="Times New Roman" panose="02020603050405020304" pitchFamily="18" charset="0"/>
                <a:cs typeface="Times New Roman" panose="02020603050405020304" pitchFamily="18" charset="0"/>
              </a:rPr>
              <a:t>touch</a:t>
            </a:r>
            <a:r>
              <a:rPr lang="en-US" sz="2400" dirty="0">
                <a:latin typeface="Times New Roman" panose="02020603050405020304" pitchFamily="18" charset="0"/>
                <a:cs typeface="Times New Roman" panose="02020603050405020304" pitchFamily="18" charset="0"/>
              </a:rPr>
              <a:t> command</a:t>
            </a:r>
          </a:p>
          <a:p>
            <a:pPr marL="285750" indent="-285750">
              <a:lnSpc>
                <a:spcPct val="150000"/>
              </a:lnSpc>
              <a:spcBef>
                <a:spcPct val="20000"/>
              </a:spcBef>
              <a:spcAft>
                <a:spcPts val="600"/>
              </a:spcAft>
              <a:buClr>
                <a:schemeClr val="accent1">
                  <a:lumMod val="75000"/>
                </a:schemeClr>
              </a:buClr>
              <a:buSzPct val="14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Now the files are in working directory then move to staging area using </a:t>
            </a:r>
            <a:r>
              <a:rPr lang="en-US" sz="2400" b="1" dirty="0">
                <a:latin typeface="Times New Roman" panose="02020603050405020304" pitchFamily="18" charset="0"/>
                <a:cs typeface="Times New Roman" panose="02020603050405020304" pitchFamily="18" charset="0"/>
              </a:rPr>
              <a:t>git add </a:t>
            </a:r>
            <a:r>
              <a:rPr lang="en-US" sz="2400" dirty="0">
                <a:latin typeface="Times New Roman" panose="02020603050405020304" pitchFamily="18" charset="0"/>
                <a:cs typeface="Times New Roman" panose="02020603050405020304" pitchFamily="18" charset="0"/>
              </a:rPr>
              <a:t>command</a:t>
            </a:r>
          </a:p>
          <a:p>
            <a:pPr>
              <a:lnSpc>
                <a:spcPct val="150000"/>
              </a:lnSpc>
              <a:spcBef>
                <a:spcPct val="20000"/>
              </a:spcBef>
              <a:spcAft>
                <a:spcPts val="600"/>
              </a:spcAft>
              <a:buClr>
                <a:schemeClr val="accent1">
                  <a:lumMod val="75000"/>
                </a:schemeClr>
              </a:buClr>
              <a:buSzPct val="145000"/>
            </a:pPr>
            <a:endParaRPr lang="en-US" sz="2400" dirty="0">
              <a:latin typeface="Times New Roman" panose="02020603050405020304" pitchFamily="18" charset="0"/>
              <a:cs typeface="Times New Roman" panose="02020603050405020304" pitchFamily="18" charset="0"/>
            </a:endParaRPr>
          </a:p>
        </p:txBody>
      </p:sp>
      <p:pic>
        <p:nvPicPr>
          <p:cNvPr id="2" name="Picture 1" descr="A computer screen shot of a black screen&#10;&#10;Description automatically generated">
            <a:extLst>
              <a:ext uri="{FF2B5EF4-FFF2-40B4-BE49-F238E27FC236}">
                <a16:creationId xmlns:a16="http://schemas.microsoft.com/office/drawing/2014/main" id="{400D2299-EE36-15A1-A44B-0C04C69B502C}"/>
              </a:ext>
            </a:extLst>
          </p:cNvPr>
          <p:cNvPicPr>
            <a:picLocks noChangeAspect="1"/>
          </p:cNvPicPr>
          <p:nvPr/>
        </p:nvPicPr>
        <p:blipFill>
          <a:blip r:embed="rId3"/>
          <a:stretch>
            <a:fillRect/>
          </a:stretch>
        </p:blipFill>
        <p:spPr>
          <a:xfrm>
            <a:off x="5653923" y="58758"/>
            <a:ext cx="6240990"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04EEDE26-6522-49F9-3346-35FFD5542BBB}"/>
              </a:ext>
            </a:extLst>
          </p:cNvPr>
          <p:cNvSpPr txBox="1"/>
          <p:nvPr/>
        </p:nvSpPr>
        <p:spPr>
          <a:xfrm>
            <a:off x="1675237" y="3787956"/>
            <a:ext cx="4141693" cy="22419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Now the files are moved to working to local repo using </a:t>
            </a:r>
            <a:r>
              <a:rPr lang="en-US" sz="2400" b="1" dirty="0">
                <a:latin typeface="Times New Roman" panose="02020603050405020304" pitchFamily="18" charset="0"/>
                <a:cs typeface="Times New Roman" panose="02020603050405020304" pitchFamily="18" charset="0"/>
              </a:rPr>
              <a:t>git commit </a:t>
            </a:r>
            <a:r>
              <a:rPr lang="en-US" sz="2400" dirty="0">
                <a:latin typeface="Times New Roman" panose="02020603050405020304" pitchFamily="18" charset="0"/>
                <a:cs typeface="Times New Roman" panose="02020603050405020304" pitchFamily="18" charset="0"/>
              </a:rPr>
              <a:t>command</a:t>
            </a:r>
          </a:p>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Again check status.</a:t>
            </a:r>
          </a:p>
        </p:txBody>
      </p:sp>
      <p:pic>
        <p:nvPicPr>
          <p:cNvPr id="5" name="Picture 4" descr="A screenshot of a computer&#10;&#10;Description automatically generated">
            <a:extLst>
              <a:ext uri="{FF2B5EF4-FFF2-40B4-BE49-F238E27FC236}">
                <a16:creationId xmlns:a16="http://schemas.microsoft.com/office/drawing/2014/main" id="{37E28B84-BF96-0F58-7C34-A571BD49132E}"/>
              </a:ext>
            </a:extLst>
          </p:cNvPr>
          <p:cNvPicPr>
            <a:picLocks noChangeAspect="1"/>
          </p:cNvPicPr>
          <p:nvPr/>
        </p:nvPicPr>
        <p:blipFill>
          <a:blip r:embed="rId4"/>
          <a:stretch>
            <a:fillRect/>
          </a:stretch>
        </p:blipFill>
        <p:spPr>
          <a:xfrm>
            <a:off x="5653923" y="3653649"/>
            <a:ext cx="6303079" cy="3145593"/>
          </a:xfrm>
          <a:prstGeom prst="rect">
            <a:avLst/>
          </a:prstGeom>
        </p:spPr>
      </p:pic>
    </p:spTree>
    <p:extLst>
      <p:ext uri="{BB962C8B-B14F-4D97-AF65-F5344CB8AC3E}">
        <p14:creationId xmlns:p14="http://schemas.microsoft.com/office/powerpoint/2010/main" val="10566974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C251FC-88A0-EC80-81CA-093482295D0D}"/>
              </a:ext>
            </a:extLst>
          </p:cNvPr>
          <p:cNvSpPr txBox="1"/>
          <p:nvPr/>
        </p:nvSpPr>
        <p:spPr>
          <a:xfrm>
            <a:off x="1484310" y="409603"/>
            <a:ext cx="10330002" cy="15043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n w="3175" cmpd="sng">
                  <a:noFill/>
                </a:ln>
                <a:solidFill>
                  <a:srgbClr val="7030A0"/>
                </a:solidFill>
                <a:latin typeface="Algerian" panose="04020705040A02060702" pitchFamily="82" charset="0"/>
                <a:ea typeface="+mj-ea"/>
                <a:cs typeface="+mj-cs"/>
              </a:rPr>
              <a:t>LAB -3 – CREATING REPOSITORY IN REMOTE LOCATION – GITHUB</a:t>
            </a:r>
          </a:p>
        </p:txBody>
      </p:sp>
      <p:sp>
        <p:nvSpPr>
          <p:cNvPr id="5" name="TextBox 4">
            <a:extLst>
              <a:ext uri="{FF2B5EF4-FFF2-40B4-BE49-F238E27FC236}">
                <a16:creationId xmlns:a16="http://schemas.microsoft.com/office/drawing/2014/main" id="{EC761AC6-880A-E6CB-618F-6ABC7216DC40}"/>
              </a:ext>
            </a:extLst>
          </p:cNvPr>
          <p:cNvSpPr txBox="1"/>
          <p:nvPr/>
        </p:nvSpPr>
        <p:spPr>
          <a:xfrm>
            <a:off x="1378527" y="2100489"/>
            <a:ext cx="5500255" cy="4481343"/>
          </a:xfrm>
          <a:prstGeom prst="rect">
            <a:avLst/>
          </a:prstGeom>
        </p:spPr>
        <p:txBody>
          <a:bodyPr vert="horz" lIns="91440" tIns="45720" rIns="91440" bIns="45720" rtlCol="0" anchor="t">
            <a:noAutofit/>
          </a:bodyPr>
          <a:lstStyle/>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Open GitHub login with credentials</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On GitHub dashboard, click on the green </a:t>
            </a:r>
            <a:r>
              <a:rPr lang="en-US" b="1" dirty="0">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button located on the upper-right side.</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Fill in the Repository Details</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Provide a repository name: Enter a unique name</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Choose visibility: Private</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Initialize with a README.md file</a:t>
            </a:r>
          </a:p>
          <a:p>
            <a:pPr marL="285750" indent="-285750">
              <a:lnSpc>
                <a:spcPct val="170000"/>
              </a:lnSpc>
              <a:spcBef>
                <a:spcPct val="20000"/>
              </a:spcBef>
              <a:spcAft>
                <a:spcPts val="600"/>
              </a:spcAft>
              <a:buClr>
                <a:schemeClr val="accent1">
                  <a:lumMod val="75000"/>
                </a:schemeClr>
              </a:buClr>
              <a:buSzPct val="14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Create the Repository</a:t>
            </a:r>
          </a:p>
        </p:txBody>
      </p:sp>
      <p:pic>
        <p:nvPicPr>
          <p:cNvPr id="6" name="Picture 5" descr="A screenshot of a computer&#10;&#10;Description automatically generated">
            <a:extLst>
              <a:ext uri="{FF2B5EF4-FFF2-40B4-BE49-F238E27FC236}">
                <a16:creationId xmlns:a16="http://schemas.microsoft.com/office/drawing/2014/main" id="{821F15E7-B62F-0327-F75D-2474A9EA8EEE}"/>
              </a:ext>
            </a:extLst>
          </p:cNvPr>
          <p:cNvPicPr>
            <a:picLocks noChangeAspect="1"/>
          </p:cNvPicPr>
          <p:nvPr/>
        </p:nvPicPr>
        <p:blipFill>
          <a:blip r:embed="rId3"/>
          <a:stretch>
            <a:fillRect/>
          </a:stretch>
        </p:blipFill>
        <p:spPr>
          <a:xfrm>
            <a:off x="6726382" y="2585883"/>
            <a:ext cx="5379314" cy="35105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47981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3A1121-D63E-F59C-6FCC-BC00DE75C2B0}"/>
              </a:ext>
            </a:extLst>
          </p:cNvPr>
          <p:cNvSpPr txBox="1"/>
          <p:nvPr/>
        </p:nvSpPr>
        <p:spPr>
          <a:xfrm>
            <a:off x="1530927" y="270164"/>
            <a:ext cx="8991600" cy="584775"/>
          </a:xfrm>
          <a:prstGeom prst="rect">
            <a:avLst/>
          </a:prstGeom>
          <a:noFill/>
        </p:spPr>
        <p:txBody>
          <a:bodyPr wrap="square" rtlCol="0">
            <a:spAutoFit/>
          </a:bodyPr>
          <a:lstStyle/>
          <a:p>
            <a:r>
              <a:rPr lang="en-US" sz="3200" b="1"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LAB -4 – WORKING WITH REMOTE REPOSITORY.</a:t>
            </a:r>
            <a:endParaRPr lang="en-US" sz="3200" b="1" dirty="0">
              <a:latin typeface="Algerian" panose="04020705040A02060702" pitchFamily="82" charset="0"/>
            </a:endParaRPr>
          </a:p>
        </p:txBody>
      </p:sp>
      <p:sp>
        <p:nvSpPr>
          <p:cNvPr id="5" name="TextBox 4">
            <a:extLst>
              <a:ext uri="{FF2B5EF4-FFF2-40B4-BE49-F238E27FC236}">
                <a16:creationId xmlns:a16="http://schemas.microsoft.com/office/drawing/2014/main" id="{5C41C216-A1EF-5BF4-9940-FC58863A00F0}"/>
              </a:ext>
            </a:extLst>
          </p:cNvPr>
          <p:cNvSpPr txBox="1"/>
          <p:nvPr/>
        </p:nvSpPr>
        <p:spPr>
          <a:xfrm>
            <a:off x="1530927" y="1004455"/>
            <a:ext cx="9680412" cy="129670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Clone the Remote Repository using command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 clone.</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After running the command, Git will ask you for your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GitHub username</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password</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You'll receive an error message due to the deprecation of password-based authentication.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 shot of a computer&#10;&#10;Description automatically generated">
            <a:extLst>
              <a:ext uri="{FF2B5EF4-FFF2-40B4-BE49-F238E27FC236}">
                <a16:creationId xmlns:a16="http://schemas.microsoft.com/office/drawing/2014/main" id="{D4EA6AEC-F187-390D-AA79-5443E18C52BD}"/>
              </a:ext>
            </a:extLst>
          </p:cNvPr>
          <p:cNvPicPr>
            <a:picLocks noChangeAspect="1"/>
          </p:cNvPicPr>
          <p:nvPr/>
        </p:nvPicPr>
        <p:blipFill>
          <a:blip r:embed="rId2"/>
          <a:stretch>
            <a:fillRect/>
          </a:stretch>
        </p:blipFill>
        <p:spPr>
          <a:xfrm>
            <a:off x="2722805" y="2591866"/>
            <a:ext cx="6480175" cy="3644900"/>
          </a:xfrm>
          <a:prstGeom prst="rect">
            <a:avLst/>
          </a:prstGeom>
        </p:spPr>
      </p:pic>
    </p:spTree>
    <p:extLst>
      <p:ext uri="{BB962C8B-B14F-4D97-AF65-F5344CB8AC3E}">
        <p14:creationId xmlns:p14="http://schemas.microsoft.com/office/powerpoint/2010/main" val="22889841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E7AC59-1093-8805-AEF9-6F86940005D4}"/>
              </a:ext>
            </a:extLst>
          </p:cNvPr>
          <p:cNvSpPr txBox="1"/>
          <p:nvPr/>
        </p:nvSpPr>
        <p:spPr>
          <a:xfrm>
            <a:off x="1654296" y="237325"/>
            <a:ext cx="10537704" cy="1755481"/>
          </a:xfrm>
          <a:prstGeom prst="rect">
            <a:avLst/>
          </a:prstGeom>
          <a:noFill/>
        </p:spPr>
        <p:txBody>
          <a:bodyPr wrap="square" rtlCol="0">
            <a:spAutoFit/>
          </a:bodyPr>
          <a:lstStyle/>
          <a:p>
            <a:pPr marL="285750" indent="-28575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To overcome the above error, we can your personal access token.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50000"/>
              </a:lnSpc>
            </a:pPr>
            <a:r>
              <a:rPr lang="en-US" sz="1400" dirty="0">
                <a:effectLst/>
                <a:latin typeface="Times New Roman" panose="02020603050405020304" pitchFamily="18" charset="0"/>
                <a:ea typeface="Aptos" panose="020B0004020202020204" pitchFamily="34" charset="0"/>
                <a:cs typeface="Times New Roman" panose="02020603050405020304" pitchFamily="18" charset="0"/>
              </a:rPr>
              <a:t>Create a Personal Access Token.</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US" sz="1400" dirty="0">
                <a:effectLst/>
                <a:latin typeface="Times New Roman" panose="02020603050405020304" pitchFamily="18" charset="0"/>
                <a:ea typeface="Aptos" panose="020B0004020202020204" pitchFamily="34" charset="0"/>
                <a:cs typeface="Times New Roman" panose="02020603050405020304" pitchFamily="18" charset="0"/>
              </a:rPr>
              <a:t>Go to GitHub Settings -&gt; Click on your profile picture at the top-right corner and select </a:t>
            </a:r>
            <a:r>
              <a:rPr lang="en-US" sz="1400" b="1" dirty="0">
                <a:effectLst/>
                <a:latin typeface="Times New Roman" panose="02020603050405020304" pitchFamily="18" charset="0"/>
                <a:ea typeface="Aptos" panose="020B0004020202020204" pitchFamily="34" charset="0"/>
                <a:cs typeface="Times New Roman" panose="02020603050405020304" pitchFamily="18" charset="0"/>
              </a:rPr>
              <a:t>Settings</a:t>
            </a:r>
            <a:r>
              <a:rPr lang="en-US" sz="14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50000"/>
              </a:lnSpc>
              <a:spcAft>
                <a:spcPts val="1000"/>
              </a:spcAft>
              <a:buFont typeface="Courier New" panose="02070309020205020404" pitchFamily="49" charset="0"/>
              <a:buChar char="o"/>
            </a:pPr>
            <a:r>
              <a:rPr lang="en-US" sz="1400" dirty="0">
                <a:effectLst/>
                <a:latin typeface="Times New Roman" panose="02020603050405020304" pitchFamily="18" charset="0"/>
                <a:ea typeface="Aptos" panose="020B0004020202020204" pitchFamily="34" charset="0"/>
                <a:cs typeface="Times New Roman" panose="02020603050405020304" pitchFamily="18" charset="0"/>
              </a:rPr>
              <a:t>Scroll down and select </a:t>
            </a:r>
            <a:r>
              <a:rPr lang="en-US" sz="1400" b="1" dirty="0">
                <a:effectLst/>
                <a:latin typeface="Times New Roman" panose="02020603050405020304" pitchFamily="18" charset="0"/>
                <a:ea typeface="Aptos" panose="020B0004020202020204" pitchFamily="34" charset="0"/>
                <a:cs typeface="Times New Roman" panose="02020603050405020304" pitchFamily="18" charset="0"/>
              </a:rPr>
              <a:t>Developer settings</a:t>
            </a:r>
            <a:r>
              <a:rPr lang="en-US" sz="1400" dirty="0">
                <a:effectLst/>
                <a:latin typeface="Times New Roman" panose="02020603050405020304" pitchFamily="18" charset="0"/>
                <a:ea typeface="Aptos" panose="020B0004020202020204" pitchFamily="34" charset="0"/>
                <a:cs typeface="Times New Roman" panose="02020603050405020304" pitchFamily="18" charset="0"/>
              </a:rPr>
              <a:t> from the left sidebar.</a:t>
            </a:r>
            <a:endParaRPr lang="en-US" sz="1100" dirty="0">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50000"/>
              </a:lnSpc>
              <a:spcAft>
                <a:spcPts val="1000"/>
              </a:spcAft>
              <a:buFont typeface="Courier New" panose="02070309020205020404" pitchFamily="49" charset="0"/>
              <a:buChar char="o"/>
            </a:pPr>
            <a:r>
              <a:rPr lang="en-US" sz="1400" kern="0" dirty="0">
                <a:effectLst/>
                <a:latin typeface="Times New Roman" panose="02020603050405020304" pitchFamily="18" charset="0"/>
                <a:ea typeface="Aptos" panose="020B0004020202020204" pitchFamily="34" charset="0"/>
              </a:rPr>
              <a:t>Create a New Token </a:t>
            </a:r>
            <a:r>
              <a:rPr lang="en-US" sz="1400" kern="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1100" kern="0" dirty="0">
                <a:effectLst/>
                <a:latin typeface="Aptos" panose="020B0004020202020204" pitchFamily="34" charset="0"/>
                <a:ea typeface="Aptos" panose="020B0004020202020204" pitchFamily="34" charset="0"/>
                <a:cs typeface="Times New Roman" panose="02020603050405020304" pitchFamily="18" charset="0"/>
              </a:rPr>
              <a:t> </a:t>
            </a:r>
            <a:r>
              <a:rPr lang="en-US" sz="1400" kern="0" dirty="0">
                <a:effectLst/>
                <a:latin typeface="Times New Roman" panose="02020603050405020304" pitchFamily="18" charset="0"/>
                <a:ea typeface="Aptos" panose="020B0004020202020204" pitchFamily="34" charset="0"/>
              </a:rPr>
              <a:t>Select </a:t>
            </a:r>
            <a:r>
              <a:rPr lang="en-US" sz="1400" b="1" kern="0" dirty="0">
                <a:effectLst/>
                <a:latin typeface="Times New Roman" panose="02020603050405020304" pitchFamily="18" charset="0"/>
                <a:ea typeface="Aptos" panose="020B0004020202020204" pitchFamily="34" charset="0"/>
              </a:rPr>
              <a:t>Personal access tokens</a:t>
            </a:r>
            <a:r>
              <a:rPr lang="en-US" sz="1400" kern="0" dirty="0">
                <a:effectLst/>
                <a:latin typeface="Times New Roman" panose="02020603050405020304" pitchFamily="18" charset="0"/>
                <a:ea typeface="Aptos" panose="020B0004020202020204" pitchFamily="34" charset="0"/>
              </a:rPr>
              <a:t> → </a:t>
            </a:r>
            <a:r>
              <a:rPr lang="en-US" sz="1400" b="1" kern="0" dirty="0">
                <a:effectLst/>
                <a:latin typeface="Times New Roman" panose="02020603050405020304" pitchFamily="18" charset="0"/>
                <a:ea typeface="Aptos" panose="020B0004020202020204" pitchFamily="34" charset="0"/>
              </a:rPr>
              <a:t>Tokens (classic)</a:t>
            </a:r>
            <a:r>
              <a:rPr lang="en-US" sz="1400" kern="0" dirty="0">
                <a:effectLst/>
                <a:latin typeface="Times New Roman" panose="02020603050405020304" pitchFamily="18" charset="0"/>
                <a:ea typeface="Aptos" panose="020B0004020202020204" pitchFamily="34" charset="0"/>
              </a:rPr>
              <a:t> → </a:t>
            </a:r>
            <a:r>
              <a:rPr lang="en-US" sz="1400" b="1" kern="0" dirty="0">
                <a:effectLst/>
                <a:latin typeface="Times New Roman" panose="02020603050405020304" pitchFamily="18" charset="0"/>
                <a:ea typeface="Aptos" panose="020B0004020202020204" pitchFamily="34" charset="0"/>
              </a:rPr>
              <a:t>Generate new token</a:t>
            </a:r>
            <a:endParaRPr lang="en-US" dirty="0"/>
          </a:p>
        </p:txBody>
      </p:sp>
      <p:pic>
        <p:nvPicPr>
          <p:cNvPr id="5" name="Picture 4" descr="A screenshot of a computer&#10;&#10;Description automatically generated">
            <a:extLst>
              <a:ext uri="{FF2B5EF4-FFF2-40B4-BE49-F238E27FC236}">
                <a16:creationId xmlns:a16="http://schemas.microsoft.com/office/drawing/2014/main" id="{AD425BCB-816C-7145-813B-B005DEBAF6EC}"/>
              </a:ext>
            </a:extLst>
          </p:cNvPr>
          <p:cNvPicPr>
            <a:picLocks noChangeAspect="1"/>
          </p:cNvPicPr>
          <p:nvPr/>
        </p:nvPicPr>
        <p:blipFill>
          <a:blip r:embed="rId2"/>
          <a:stretch>
            <a:fillRect/>
          </a:stretch>
        </p:blipFill>
        <p:spPr>
          <a:xfrm>
            <a:off x="2751474" y="2622004"/>
            <a:ext cx="6480175" cy="3644900"/>
          </a:xfrm>
          <a:prstGeom prst="rect">
            <a:avLst/>
          </a:prstGeom>
        </p:spPr>
      </p:pic>
    </p:spTree>
    <p:extLst>
      <p:ext uri="{BB962C8B-B14F-4D97-AF65-F5344CB8AC3E}">
        <p14:creationId xmlns:p14="http://schemas.microsoft.com/office/powerpoint/2010/main" val="28807143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468</TotalTime>
  <Words>1278</Words>
  <Application>Microsoft Office PowerPoint</Application>
  <PresentationFormat>Widescreen</PresentationFormat>
  <Paragraphs>122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Algerian</vt:lpstr>
      <vt:lpstr>Aptos</vt:lpstr>
      <vt:lpstr>Arial</vt:lpstr>
      <vt:lpstr>Corbel</vt:lpstr>
      <vt:lpstr>Courier New</vt:lpstr>
      <vt:lpstr>Times New Roman</vt:lpstr>
      <vt:lpstr>Wingdings</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20761A0423</dc:creator>
  <cp:lastModifiedBy>20761A0423</cp:lastModifiedBy>
  <cp:revision>1</cp:revision>
  <dcterms:created xsi:type="dcterms:W3CDTF">2024-09-09T06:02:19Z</dcterms:created>
  <dcterms:modified xsi:type="dcterms:W3CDTF">2024-09-11T10:13:46Z</dcterms:modified>
</cp:coreProperties>
</file>